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28" r:id="rId5"/>
  </p:sldMasterIdLst>
  <p:notesMasterIdLst>
    <p:notesMasterId r:id="rId22"/>
  </p:notesMasterIdLst>
  <p:handoutMasterIdLst>
    <p:handoutMasterId r:id="rId23"/>
  </p:handoutMasterIdLst>
  <p:sldIdLst>
    <p:sldId id="1462" r:id="rId6"/>
    <p:sldId id="1602" r:id="rId7"/>
    <p:sldId id="1582" r:id="rId8"/>
    <p:sldId id="1605" r:id="rId9"/>
    <p:sldId id="1610" r:id="rId10"/>
    <p:sldId id="1603" r:id="rId11"/>
    <p:sldId id="1545" r:id="rId12"/>
    <p:sldId id="1568" r:id="rId13"/>
    <p:sldId id="1554" r:id="rId14"/>
    <p:sldId id="1570" r:id="rId15"/>
    <p:sldId id="1609" r:id="rId16"/>
    <p:sldId id="1604" r:id="rId17"/>
    <p:sldId id="1584" r:id="rId18"/>
    <p:sldId id="1607" r:id="rId19"/>
    <p:sldId id="1592" r:id="rId20"/>
    <p:sldId id="1573"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k" id="{2266D7F5-89A7-478C-8A43-C1409DDC88B9}">
          <p14:sldIdLst>
            <p14:sldId id="1462"/>
            <p14:sldId id="1602"/>
            <p14:sldId id="1582"/>
            <p14:sldId id="1605"/>
            <p14:sldId id="1610"/>
            <p14:sldId id="1603"/>
            <p14:sldId id="1545"/>
            <p14:sldId id="1568"/>
            <p14:sldId id="1554"/>
            <p14:sldId id="1570"/>
            <p14:sldId id="1609"/>
            <p14:sldId id="1604"/>
            <p14:sldId id="1584"/>
            <p14:sldId id="1607"/>
            <p14:sldId id="1592"/>
            <p14:sldId id="1573"/>
          </p14:sldIdLst>
        </p14:section>
        <p14:section name="Appendix" id="{55276FD1-BCA0-4A80-B082-F98424F0AD45}">
          <p14:sldIdLst/>
        </p14:section>
      </p14:sectionLst>
    </p:ext>
    <p:ext uri="{EFAFB233-063F-42B5-8137-9DF3F51BA10A}">
      <p15:sldGuideLst xmlns:p15="http://schemas.microsoft.com/office/powerpoint/2012/main">
        <p15:guide id="1" orient="horz" pos="619" userDrawn="1">
          <p15:clr>
            <a:srgbClr val="A4A3A4"/>
          </p15:clr>
        </p15:guide>
        <p15:guide id="2" pos="3917" userDrawn="1">
          <p15:clr>
            <a:srgbClr val="A4A3A4"/>
          </p15:clr>
        </p15:guide>
        <p15:guide id="3" pos="84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Allison Light" initials="AL" lastIdx="55" clrIdx="2">
    <p:extLst>
      <p:ext uri="{19B8F6BF-5375-455C-9EA6-DF929625EA0E}">
        <p15:presenceInfo xmlns:p15="http://schemas.microsoft.com/office/powerpoint/2012/main" userId="S-1-5-21-2127521184-1604012920-1887927527-9831225" providerId="AD"/>
      </p:ext>
    </p:extLst>
  </p:cmAuthor>
  <p:cmAuthor id="3" name="David Lin" initials="DL" lastIdx="2" clrIdx="3">
    <p:extLst>
      <p:ext uri="{19B8F6BF-5375-455C-9EA6-DF929625EA0E}">
        <p15:presenceInfo xmlns:p15="http://schemas.microsoft.com/office/powerpoint/2012/main" userId="S-1-5-21-2127521184-1604012920-1887927527-17910866" providerId="AD"/>
      </p:ext>
    </p:extLst>
  </p:cmAuthor>
  <p:cmAuthor id="4" name="Carol Hanna (GP)" initials="CH(" lastIdx="2" clrIdx="4">
    <p:extLst>
      <p:ext uri="{19B8F6BF-5375-455C-9EA6-DF929625EA0E}">
        <p15:presenceInfo xmlns:p15="http://schemas.microsoft.com/office/powerpoint/2012/main" userId="S-1-5-21-72051607-1745760036-109187956-147762" providerId="AD"/>
      </p:ext>
    </p:extLst>
  </p:cmAuthor>
  <p:cmAuthor id="5" name="Lindy Henry" initials="LH" lastIdx="30" clrIdx="5">
    <p:extLst>
      <p:ext uri="{19B8F6BF-5375-455C-9EA6-DF929625EA0E}">
        <p15:presenceInfo xmlns:p15="http://schemas.microsoft.com/office/powerpoint/2012/main" userId="1c152d28fa79e5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78D7"/>
    <a:srgbClr val="689D71"/>
    <a:srgbClr val="74797D"/>
    <a:srgbClr val="91969A"/>
    <a:srgbClr val="808589"/>
    <a:srgbClr val="139882"/>
    <a:srgbClr val="292929"/>
    <a:srgbClr val="1C1C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66969" autoAdjust="0"/>
  </p:normalViewPr>
  <p:slideViewPr>
    <p:cSldViewPr snapToObjects="1">
      <p:cViewPr varScale="1">
        <p:scale>
          <a:sx n="107" d="100"/>
          <a:sy n="107" d="100"/>
        </p:scale>
        <p:origin x="2316" y="102"/>
      </p:cViewPr>
      <p:guideLst>
        <p:guide orient="horz" pos="619"/>
        <p:guide pos="3917"/>
        <p:guide pos="845"/>
      </p:guideLst>
    </p:cSldViewPr>
  </p:slideViewPr>
  <p:outlineViewPr>
    <p:cViewPr>
      <p:scale>
        <a:sx n="33" d="100"/>
        <a:sy n="33" d="100"/>
      </p:scale>
      <p:origin x="0" y="-15570"/>
    </p:cViewPr>
  </p:outlineViewPr>
  <p:notesTextViewPr>
    <p:cViewPr>
      <p:scale>
        <a:sx n="150" d="100"/>
        <a:sy n="150" d="100"/>
      </p:scale>
      <p:origin x="0" y="0"/>
    </p:cViewPr>
  </p:notesTextViewPr>
  <p:sorterViewPr>
    <p:cViewPr>
      <p:scale>
        <a:sx n="70" d="100"/>
        <a:sy n="7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2/12/2017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2/12/2017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icrosoft.com/cognitive-services/en-us/vigiglobe-wizr"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microsoft.com/cognitive-services/en-us/vigiglobe-wizr"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microsoft.com/cognitive-services/en-us/blucup-zero-keyboard"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microsoft.com/cognitiv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So, what are Cognitive Services?  Cognitive Services are a collection of artificial intelligence APIs, and we believe in </a:t>
            </a:r>
            <a:r>
              <a:rPr lang="en-US" sz="900" i="1" kern="1200" dirty="0">
                <a:solidFill>
                  <a:schemeClr val="tx1"/>
                </a:solidFill>
                <a:effectLst/>
                <a:latin typeface="Segoe UI Light" pitchFamily="34" charset="0"/>
                <a:ea typeface="+mn-ea"/>
                <a:cs typeface="+mn-cs"/>
              </a:rPr>
              <a:t>democratizing</a:t>
            </a:r>
            <a:r>
              <a:rPr lang="en-US" sz="900" kern="1200" dirty="0">
                <a:solidFill>
                  <a:schemeClr val="tx1"/>
                </a:solidFill>
                <a:effectLst/>
                <a:latin typeface="Segoe UI Light" pitchFamily="34" charset="0"/>
                <a:ea typeface="+mn-ea"/>
                <a:cs typeface="+mn-cs"/>
              </a:rPr>
              <a:t> artificial intelligence.  So what that means is, regardless of your skill level -- whether you're a high school student running your first program or working in industry or in a giant enterprise -- that you should be able to use our APIs incredibly quickly in a matter of minutes.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regardless of your platform -- whether you're on Android or IOS or Windows, or making a website -- all of our APIs are rest APIs, which means you can call them as long as you have an Internet connection.  And so that's pretty huge because what we're doing is making it so that everyone can build these smarter, more context-aware applications.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technology used in our APIs is the same technology that powers our products today.  And so, when you think of things like the Bing search APIs, it's the same technology from Bing.</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Today I’m going to talk with you about the entire collection spanning vision, speech, language, knowledge, and search.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other things that I want to point out is that you can get started for free with all of the APIs, but we do have pricing available for a number of them, which are in public preview on Azure.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other piece is the developer resources.  So, all of our documentation is on the website and actually in GitHub as well, so we do welcome community submissions.  We have a set of SBKs that are also available on GitHub where we welcome poll requests and post everything on there.  The SBKs vary from API to API, but they are all included in this one repository for people to see.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then we have three different communities that we support. We have our MSDN forums, our Stack Overflow, and we have User Voice that we use for feedback requests.  </a:t>
            </a:r>
          </a:p>
          <a:p>
            <a:r>
              <a:rPr lang="en-US" sz="900" kern="1200" dirty="0">
                <a:solidFill>
                  <a:schemeClr val="tx1"/>
                </a:solidFill>
                <a:effectLst/>
                <a:latin typeface="Segoe UI Light" pitchFamily="34" charset="0"/>
                <a:ea typeface="+mn-ea"/>
                <a:cs typeface="+mn-cs"/>
              </a:rPr>
              <a:t> </a:t>
            </a:r>
          </a:p>
        </p:txBody>
      </p:sp>
      <p:sp>
        <p:nvSpPr>
          <p:cNvPr id="6" name="Date Placeholder 5"/>
          <p:cNvSpPr>
            <a:spLocks noGrp="1"/>
          </p:cNvSpPr>
          <p:nvPr>
            <p:ph type="dt" idx="12"/>
          </p:nvPr>
        </p:nvSpPr>
        <p:spPr/>
        <p:txBody>
          <a:bodyPr/>
          <a:lstStyle/>
          <a:p>
            <a:fld id="{B192D058-1985-4467-845A-1C29607F2B73}" type="datetime1">
              <a:rPr lang="en-US" smtClean="0"/>
              <a:t>2/12/2017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40313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The Search APIs provide access to the search technology that power Bing.com and a long list of 1st-party (Office, Cortana, Xbox, Edge) and 3rd-party (AOL, Apple, Amazon, Yahoo etc.) partners. In total, we have 4 Search APIs for web, image, video and news search. In addition we provide access to our Autosuggest (type-ahead) and Spell Check services.</a:t>
            </a:r>
            <a:r>
              <a:rPr lang="en-US" dirty="0"/>
              <a:t> </a:t>
            </a:r>
          </a:p>
          <a:p>
            <a:pPr marL="0" lvl="0" indent="0">
              <a:buFont typeface="Arial" panose="020B0604020202020204" pitchFamily="34" charset="0"/>
              <a:buNone/>
            </a:pPr>
            <a:endParaRPr lang="en-US" b="0" baseline="0" dirty="0"/>
          </a:p>
          <a:p>
            <a:pPr marL="0" lvl="0" indent="0">
              <a:buFont typeface="Arial" panose="020B0604020202020204" pitchFamily="34" charset="0"/>
              <a:buNone/>
            </a:pPr>
            <a:r>
              <a:rPr lang="en-US" b="1" baseline="0" dirty="0"/>
              <a:t>Bing Web Search API: </a:t>
            </a:r>
            <a:r>
              <a:rPr lang="en-US" sz="900" b="0" i="0" u="none" strike="noStrike" kern="1200" baseline="0" dirty="0">
                <a:solidFill>
                  <a:schemeClr val="tx1"/>
                </a:solidFill>
                <a:effectLst/>
                <a:latin typeface="Segoe UI Light" pitchFamily="34" charset="0"/>
                <a:ea typeface="+mn-ea"/>
                <a:cs typeface="+mn-cs"/>
              </a:rPr>
              <a:t>is th</a:t>
            </a:r>
            <a:r>
              <a:rPr lang="en-US" sz="900" b="0" i="0" u="none" strike="noStrike" kern="1200" dirty="0">
                <a:solidFill>
                  <a:schemeClr val="tx1"/>
                </a:solidFill>
                <a:effectLst/>
                <a:latin typeface="Segoe UI Light" pitchFamily="34" charset="0"/>
                <a:ea typeface="+mn-ea"/>
                <a:cs typeface="+mn-cs"/>
              </a:rPr>
              <a:t>e main Search API. With one programmatic call, the user can get back relevant webpage, image, video, and news results. It's equivalent to searching in the web vertical in bing.com. The Search APIs provide the power of the Bing Search engine to developers. You get access to many of the latest and greatest capabilities the bing.com site has to offer, in the form of an API. It's the same architecture stack so it's a powerful way to bring the knowledge and intelligence of the search engine to your own experience.</a:t>
            </a:r>
            <a:r>
              <a:rPr lang="en-US" dirty="0"/>
              <a:t> </a:t>
            </a:r>
            <a:r>
              <a:rPr lang="en-US" sz="900" b="0" i="0" u="none" strike="noStrike" kern="1200" dirty="0">
                <a:solidFill>
                  <a:schemeClr val="tx1"/>
                </a:solidFill>
                <a:effectLst/>
                <a:latin typeface="Segoe UI Light" pitchFamily="34" charset="0"/>
                <a:ea typeface="+mn-ea"/>
                <a:cs typeface="+mn-cs"/>
              </a:rPr>
              <a:t>The API is built directly on top of the entire Bing stack- you get the quality, relevance, performance and continuous improvements that the rest of the site gets. Similar to Bing.com- tail queries, or obscure terms may have limited results. We're always working to improve the edge cases though and API users will benefit from that.</a:t>
            </a:r>
            <a:r>
              <a:rPr lang="en-US" dirty="0"/>
              <a:t> </a:t>
            </a:r>
          </a:p>
          <a:p>
            <a:pPr marL="0" lvl="0" indent="0">
              <a:buFont typeface="Arial" panose="020B0604020202020204" pitchFamily="34" charset="0"/>
              <a:buNone/>
            </a:pPr>
            <a:endParaRPr lang="en-US" b="0" baseline="0" dirty="0"/>
          </a:p>
          <a:p>
            <a:pPr marL="0" lvl="0" indent="0">
              <a:buFont typeface="Arial" panose="020B0604020202020204" pitchFamily="34" charset="0"/>
              <a:buNone/>
            </a:pPr>
            <a:r>
              <a:rPr lang="en-US" b="1" baseline="0" dirty="0"/>
              <a:t>Bing Autosuggest API: </a:t>
            </a:r>
            <a:r>
              <a:rPr lang="en-US" dirty="0"/>
              <a:t>At</a:t>
            </a:r>
            <a:r>
              <a:rPr lang="en-US" baseline="0" dirty="0"/>
              <a:t> the time of publication, this data was not available.  Please email Rebecca Duffy, reduffy@microsoft.com, if you would like more information. </a:t>
            </a:r>
          </a:p>
          <a:p>
            <a:pPr marL="0" lvl="0" indent="0">
              <a:buFont typeface="Arial" panose="020B0604020202020204" pitchFamily="34" charset="0"/>
              <a:buNone/>
            </a:pPr>
            <a:endParaRPr lang="en-US" b="0" baseline="0" dirty="0"/>
          </a:p>
          <a:p>
            <a:pPr marL="0" lvl="0" indent="0">
              <a:buFont typeface="Arial" panose="020B0604020202020204" pitchFamily="34" charset="0"/>
              <a:buNone/>
            </a:pPr>
            <a:endParaRPr lang="en-US" b="0" baseline="0" dirty="0"/>
          </a:p>
          <a:p>
            <a:pPr marL="0" lvl="0" indent="0">
              <a:buFont typeface="Arial" panose="020B0604020202020204" pitchFamily="34" charset="0"/>
              <a:buNone/>
            </a:pPr>
            <a:endParaRPr lang="en-US" b="0" baseline="0" dirty="0"/>
          </a:p>
          <a:p>
            <a:pPr marL="0" lvl="0" indent="0">
              <a:buFont typeface="Arial" panose="020B0604020202020204" pitchFamily="34" charset="0"/>
              <a:buNone/>
            </a:pPr>
            <a:r>
              <a:rPr lang="en-US" b="1" baseline="0" dirty="0"/>
              <a:t>Bing Image Search API: </a:t>
            </a:r>
            <a:r>
              <a:rPr lang="en-US" dirty="0"/>
              <a:t>At</a:t>
            </a:r>
            <a:r>
              <a:rPr lang="en-US" baseline="0" dirty="0"/>
              <a:t> the time of publication, this data was not available. Please email Rebecca Duffy, reduffy@microsoft.com, if you would like more information. </a:t>
            </a:r>
          </a:p>
          <a:p>
            <a:pPr marL="0" lvl="0" indent="0">
              <a:buFont typeface="Arial" panose="020B0604020202020204" pitchFamily="34" charset="0"/>
              <a:buNone/>
            </a:pPr>
            <a:endParaRPr lang="en-US" b="0" baseline="0" dirty="0"/>
          </a:p>
          <a:p>
            <a:pPr marL="0" lvl="0" indent="0">
              <a:buFont typeface="Arial" panose="020B0604020202020204" pitchFamily="34" charset="0"/>
              <a:buNone/>
            </a:pPr>
            <a:r>
              <a:rPr lang="en-US" b="1" baseline="0" dirty="0"/>
              <a:t>Bing Video Search API: </a:t>
            </a:r>
            <a:r>
              <a:rPr lang="en-US" dirty="0"/>
              <a:t>At</a:t>
            </a:r>
            <a:r>
              <a:rPr lang="en-US" baseline="0" dirty="0"/>
              <a:t> the time of publication, this data was not available. Please email Rebecca Duffy, reduffy@microsoft.com, if you would like more information. </a:t>
            </a:r>
            <a:endParaRPr lang="en-US" b="0" baseline="0" dirty="0"/>
          </a:p>
          <a:p>
            <a:pPr marL="0" lvl="0" indent="0">
              <a:buFont typeface="Arial" panose="020B0604020202020204" pitchFamily="34" charset="0"/>
              <a:buNone/>
            </a:pPr>
            <a:endParaRPr lang="en-US" b="0" baseline="0" dirty="0"/>
          </a:p>
          <a:p>
            <a:pPr marL="0" lvl="0" indent="0">
              <a:buFont typeface="Arial" panose="020B0604020202020204" pitchFamily="34" charset="0"/>
              <a:buNone/>
            </a:pPr>
            <a:r>
              <a:rPr lang="en-US" b="1" baseline="0" dirty="0"/>
              <a:t>Bing News Search API: </a:t>
            </a:r>
            <a:r>
              <a:rPr lang="en-US" dirty="0"/>
              <a:t>At</a:t>
            </a:r>
            <a:r>
              <a:rPr lang="en-US" baseline="0" dirty="0"/>
              <a:t> the time of publication, this data was not available. Please email Rebecca Duffy, reduffy@microsoft.com, if you would like more information. </a:t>
            </a:r>
            <a:endParaRPr lang="en-US" b="0" baseline="0" dirty="0"/>
          </a:p>
          <a:p>
            <a:pPr marL="0" lvl="0" indent="0">
              <a:buFont typeface="Arial" panose="020B0604020202020204" pitchFamily="34" charset="0"/>
              <a:buNone/>
            </a:pPr>
            <a:endParaRPr lang="en-US" b="0" baseline="0"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2/12/2017 11:56 AM</a:t>
            </a:fld>
            <a:endParaRPr lang="en-US" dirty="0">
              <a:solidFill>
                <a:prstClr val="black"/>
              </a:solidFill>
            </a:endParaRPr>
          </a:p>
        </p:txBody>
      </p:sp>
    </p:spTree>
    <p:extLst>
      <p:ext uri="{BB962C8B-B14F-4D97-AF65-F5344CB8AC3E}">
        <p14:creationId xmlns:p14="http://schemas.microsoft.com/office/powerpoint/2010/main" val="1379116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question that you</a:t>
            </a:r>
            <a:r>
              <a:rPr lang="en-US" baseline="0" dirty="0"/>
              <a:t> will get is to demo the APIs.  This is a good place to show a demo from our website www.microsoft.com/cognitive or do show one that you create using your favorite APIs.  </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2/12/2017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16274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The Cognitive</a:t>
            </a:r>
            <a:r>
              <a:rPr lang="en-US" sz="900" kern="1200" baseline="0" dirty="0">
                <a:solidFill>
                  <a:schemeClr val="tx1"/>
                </a:solidFill>
                <a:effectLst/>
                <a:latin typeface="Segoe UI Light" pitchFamily="34" charset="0"/>
                <a:ea typeface="+mn-ea"/>
                <a:cs typeface="+mn-cs"/>
              </a:rPr>
              <a:t> Services product marketing team will be building case studies on the APIs on a regular basis.  Keep checking the Infopedia site for updates.  Additionally, the Azure product marketing team will be building case studies on Cognitive Services as part of the Cortana Intelligence Suite marketing program.  Depending on who your target audience is, you can use either or both team case studies on Cognitive Services.  </a:t>
            </a:r>
            <a:endParaRPr lang="en-US" sz="900" b="1" u="sng" kern="1200" dirty="0">
              <a:solidFill>
                <a:schemeClr val="tx1"/>
              </a:solidFill>
              <a:effectLst/>
              <a:latin typeface="Segoe UI Light" pitchFamily="34" charset="0"/>
              <a:ea typeface="+mn-ea"/>
              <a:cs typeface="+mn-cs"/>
              <a:hlinkClick r:id="rId3"/>
            </a:endParaRPr>
          </a:p>
          <a:p>
            <a:endParaRPr lang="en-US" sz="900" b="1" u="sng" kern="1200" dirty="0">
              <a:solidFill>
                <a:schemeClr val="tx1"/>
              </a:solidFill>
              <a:effectLst/>
              <a:latin typeface="Segoe UI Light" pitchFamily="34" charset="0"/>
              <a:ea typeface="+mn-ea"/>
              <a:cs typeface="+mn-cs"/>
              <a:hlinkClick r:id="rId3"/>
            </a:endParaRPr>
          </a:p>
          <a:p>
            <a:r>
              <a:rPr lang="en-US" sz="900" b="1" u="sng" kern="1200" dirty="0" err="1">
                <a:solidFill>
                  <a:schemeClr val="tx1"/>
                </a:solidFill>
                <a:effectLst/>
                <a:latin typeface="Segoe UI Light" pitchFamily="34" charset="0"/>
                <a:ea typeface="+mn-ea"/>
                <a:cs typeface="+mn-cs"/>
                <a:hlinkClick r:id="rId3"/>
              </a:rPr>
              <a:t>Vigiglobe</a:t>
            </a:r>
            <a:endParaRPr lang="en-US" sz="900" kern="1200" dirty="0">
              <a:solidFill>
                <a:schemeClr val="tx1"/>
              </a:solidFill>
              <a:effectLst/>
              <a:latin typeface="Segoe UI Light" pitchFamily="34" charset="0"/>
              <a:ea typeface="+mn-ea"/>
              <a:cs typeface="+mn-cs"/>
            </a:endParaRPr>
          </a:p>
          <a:p>
            <a:r>
              <a:rPr lang="en-US" sz="900" kern="1200" dirty="0" err="1">
                <a:solidFill>
                  <a:schemeClr val="tx1"/>
                </a:solidFill>
                <a:effectLst/>
                <a:latin typeface="Segoe UI Light" pitchFamily="34" charset="0"/>
                <a:ea typeface="+mn-ea"/>
                <a:cs typeface="+mn-cs"/>
              </a:rPr>
              <a:t>Vigiglobe</a:t>
            </a:r>
            <a:r>
              <a:rPr lang="en-US" sz="900" kern="1200" dirty="0">
                <a:solidFill>
                  <a:schemeClr val="tx1"/>
                </a:solidFill>
                <a:effectLst/>
                <a:latin typeface="Segoe UI Light" pitchFamily="34" charset="0"/>
                <a:ea typeface="+mn-ea"/>
                <a:cs typeface="+mn-cs"/>
              </a:rPr>
              <a:t> saw an opportunity to analyze not only what was being said on social media, but also the context in which it was being discussed. The team created proprietary algorithms to accurately interpret and contextualize social media messages in real time. Using the Computer Vision API of Microsoft </a:t>
            </a: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2/12/2017 11:56 AM</a:t>
            </a:fld>
            <a:endParaRPr lang="en-US" dirty="0">
              <a:solidFill>
                <a:prstClr val="black"/>
              </a:solidFill>
            </a:endParaRPr>
          </a:p>
        </p:txBody>
      </p:sp>
    </p:spTree>
    <p:extLst>
      <p:ext uri="{BB962C8B-B14F-4D97-AF65-F5344CB8AC3E}">
        <p14:creationId xmlns:p14="http://schemas.microsoft.com/office/powerpoint/2010/main" val="77364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Cognitive</a:t>
            </a:r>
            <a:r>
              <a:rPr lang="en-US" sz="900" kern="1200" baseline="0" dirty="0">
                <a:solidFill>
                  <a:schemeClr val="tx1"/>
                </a:solidFill>
                <a:effectLst/>
                <a:latin typeface="Segoe UI Light" pitchFamily="34" charset="0"/>
                <a:ea typeface="+mn-ea"/>
                <a:cs typeface="+mn-cs"/>
              </a:rPr>
              <a:t> Services product marketing team will be building case studies on the APIs on a regular basis.  Keep checking the Infopedia site for updates.  Additionally, the Azure product marketing team will be building case studies on Cognitive Services as part of the Cortana Intelligence Suite marketing program.  Depending on who your target audience is, you can use either or both team case studies on Cognitive Services.  </a:t>
            </a:r>
            <a:endParaRPr lang="en-US" sz="900" b="1" u="sng" kern="1200" dirty="0">
              <a:solidFill>
                <a:schemeClr val="tx1"/>
              </a:solidFill>
              <a:effectLst/>
              <a:latin typeface="Segoe UI Light" pitchFamily="34" charset="0"/>
              <a:ea typeface="+mn-ea"/>
              <a:cs typeface="+mn-cs"/>
              <a:hlinkClick r:id="rId3"/>
            </a:endParaRPr>
          </a:p>
          <a:p>
            <a:endParaRPr lang="en-US" sz="900" b="1" u="sng" kern="1200" dirty="0">
              <a:solidFill>
                <a:schemeClr val="tx1"/>
              </a:solidFill>
              <a:effectLst/>
              <a:latin typeface="Segoe UI Light" pitchFamily="34" charset="0"/>
              <a:ea typeface="+mn-ea"/>
              <a:cs typeface="+mn-cs"/>
              <a:hlinkClick r:id="rId4"/>
            </a:endParaRPr>
          </a:p>
          <a:p>
            <a:endParaRPr lang="en-US" sz="900" b="1" u="sng" kern="1200" dirty="0">
              <a:solidFill>
                <a:schemeClr val="tx1"/>
              </a:solidFill>
              <a:effectLst/>
              <a:latin typeface="Segoe UI Light" pitchFamily="34" charset="0"/>
              <a:ea typeface="+mn-ea"/>
              <a:cs typeface="+mn-cs"/>
              <a:hlinkClick r:id="rId4"/>
            </a:endParaRPr>
          </a:p>
          <a:p>
            <a:r>
              <a:rPr lang="en-US" sz="900" b="1" u="sng" kern="1200" dirty="0" err="1">
                <a:solidFill>
                  <a:schemeClr val="tx1"/>
                </a:solidFill>
                <a:effectLst/>
                <a:latin typeface="Segoe UI Light" pitchFamily="34" charset="0"/>
                <a:ea typeface="+mn-ea"/>
                <a:cs typeface="+mn-cs"/>
                <a:hlinkClick r:id="rId4"/>
              </a:rPr>
              <a:t>Blucup</a:t>
            </a:r>
            <a:endParaRPr lang="en-US" dirty="0">
              <a:effectLst/>
            </a:endParaRPr>
          </a:p>
          <a:p>
            <a:r>
              <a:rPr lang="en-US" sz="900" kern="1200" dirty="0">
                <a:solidFill>
                  <a:schemeClr val="tx1"/>
                </a:solidFill>
                <a:effectLst/>
                <a:latin typeface="Segoe UI Light" pitchFamily="34" charset="0"/>
                <a:ea typeface="+mn-ea"/>
                <a:cs typeface="+mn-cs"/>
              </a:rPr>
              <a:t>Finland-based </a:t>
            </a:r>
            <a:r>
              <a:rPr lang="en-US" sz="900" kern="1200" dirty="0" err="1">
                <a:solidFill>
                  <a:schemeClr val="tx1"/>
                </a:solidFill>
                <a:effectLst/>
                <a:latin typeface="Segoe UI Light" pitchFamily="34" charset="0"/>
                <a:ea typeface="+mn-ea"/>
                <a:cs typeface="+mn-cs"/>
              </a:rPr>
              <a:t>Blucup</a:t>
            </a:r>
            <a:r>
              <a:rPr lang="en-US" sz="900" kern="1200" dirty="0">
                <a:solidFill>
                  <a:schemeClr val="tx1"/>
                </a:solidFill>
                <a:effectLst/>
                <a:latin typeface="Segoe UI Light" pitchFamily="34" charset="0"/>
                <a:ea typeface="+mn-ea"/>
                <a:cs typeface="+mn-cs"/>
              </a:rPr>
              <a:t> was on a mission to solve a common problem: how can salespeople capture data while on the go? The company developed the Zero Keyboard app, which sales reps could use to record customer information quickly and add it automatically to their customer relationship management (CRM) systems using touch gestures, voice, and pictures. Using the Speech and Computer Vision APIs from Microsoft Cognitive Services, </a:t>
            </a:r>
            <a:r>
              <a:rPr lang="en-US" sz="900" kern="1200" dirty="0" err="1">
                <a:solidFill>
                  <a:schemeClr val="tx1"/>
                </a:solidFill>
                <a:effectLst/>
                <a:latin typeface="Segoe UI Light" pitchFamily="34" charset="0"/>
                <a:ea typeface="+mn-ea"/>
                <a:cs typeface="+mn-cs"/>
              </a:rPr>
              <a:t>Blucup</a:t>
            </a:r>
            <a:r>
              <a:rPr lang="en-US" sz="900" kern="1200" dirty="0">
                <a:solidFill>
                  <a:schemeClr val="tx1"/>
                </a:solidFill>
                <a:effectLst/>
                <a:latin typeface="Segoe UI Light" pitchFamily="34" charset="0"/>
                <a:ea typeface="+mn-ea"/>
                <a:cs typeface="+mn-cs"/>
              </a:rPr>
              <a:t> provides customers with accurate results and rich features—all while speeding development internally.</a:t>
            </a:r>
          </a:p>
          <a:p>
            <a:r>
              <a:rPr lang="en-US" sz="900" kern="1200" dirty="0">
                <a:solidFill>
                  <a:schemeClr val="tx1"/>
                </a:solidFill>
                <a:effectLst/>
                <a:latin typeface="Segoe UI Light" pitchFamily="34" charset="0"/>
                <a:ea typeface="+mn-ea"/>
                <a:cs typeface="+mn-cs"/>
              </a:rPr>
              <a:t> </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2/12/2017 11:56 AM</a:t>
            </a:fld>
            <a:endParaRPr lang="en-US" dirty="0">
              <a:solidFill>
                <a:prstClr val="black"/>
              </a:solidFill>
            </a:endParaRPr>
          </a:p>
        </p:txBody>
      </p:sp>
    </p:spTree>
    <p:extLst>
      <p:ext uri="{BB962C8B-B14F-4D97-AF65-F5344CB8AC3E}">
        <p14:creationId xmlns:p14="http://schemas.microsoft.com/office/powerpoint/2010/main" val="41457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to strong documentation,</a:t>
            </a:r>
            <a:r>
              <a:rPr lang="en-US" baseline="0" dirty="0"/>
              <a:t> sample code and community resources is critical for developers to be able to understand and become users of Cognitive Services.  Customize these links based on your own resources or use the ones listed here.  </a:t>
            </a:r>
            <a:endParaRPr lang="en-US" dirty="0"/>
          </a:p>
        </p:txBody>
      </p:sp>
    </p:spTree>
    <p:extLst>
      <p:ext uri="{BB962C8B-B14F-4D97-AF65-F5344CB8AC3E}">
        <p14:creationId xmlns:p14="http://schemas.microsoft.com/office/powerpoint/2010/main" val="2593764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conclusion, why should you try Microsoft Cognitive Services?  </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2/12/2017 11:56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08450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2/12/2017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266339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Why choose these APIs?</a:t>
            </a:r>
            <a:r>
              <a:rPr lang="en-US" sz="900" b="1" baseline="0" dirty="0"/>
              <a:t> </a:t>
            </a:r>
            <a:r>
              <a:rPr lang="en-US" sz="900" baseline="0" dirty="0"/>
              <a:t>They </a:t>
            </a:r>
            <a:r>
              <a:rPr lang="en-US" sz="900" dirty="0"/>
              <a:t>work, and it’s easy. </a:t>
            </a:r>
          </a:p>
          <a:p>
            <a:endParaRPr lang="en-US" sz="900" dirty="0"/>
          </a:p>
          <a:p>
            <a:r>
              <a:rPr lang="en-US" sz="900" b="0" dirty="0"/>
              <a:t>Easy:  T</a:t>
            </a:r>
            <a:r>
              <a:rPr lang="en-US" sz="900" dirty="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dirty="0"/>
          </a:p>
          <a:p>
            <a:r>
              <a:rPr lang="en-US" sz="900" b="0" dirty="0"/>
              <a:t>Flexible:  </a:t>
            </a:r>
            <a:r>
              <a:rPr lang="en-US" sz="900" dirty="0"/>
              <a:t>We’ve got a breadth of intelligence and knowledge APIs so developers will be able to find what intelligence feature they need; and importantly, they all work on whatever language, framework, or platform developers choose. So, </a:t>
            </a:r>
            <a:r>
              <a:rPr lang="en-US" sz="900" dirty="0" err="1"/>
              <a:t>devs</a:t>
            </a:r>
            <a:r>
              <a:rPr lang="en-US" sz="900" dirty="0"/>
              <a:t> can integrated into their apps—iOS, Android, Windows—using their own tools they know and love (such as python or node.js, etc.).</a:t>
            </a:r>
          </a:p>
          <a:p>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t>Tested:</a:t>
            </a:r>
            <a:r>
              <a:rPr lang="en-US" sz="900" b="0" baseline="0" dirty="0"/>
              <a:t> </a:t>
            </a:r>
            <a:r>
              <a:rPr lang="en-US" sz="900" b="0" dirty="0"/>
              <a:t>Tap into </a:t>
            </a:r>
            <a:r>
              <a:rPr lang="en-US" sz="9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dirty="0"/>
              <a:t> and Skype</a:t>
            </a:r>
            <a:r>
              <a:rPr lang="en-US" sz="900"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2/12/2017 11:56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243970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are Cognitive Services? </a:t>
            </a:r>
            <a:r>
              <a:rPr lang="en-US" dirty="0"/>
              <a:t>Microsoft Cognitive Services are a new collection of intelligence and knowledge APIs that enable developers to ultimately build smarter apps. </a:t>
            </a:r>
          </a:p>
          <a:p>
            <a:endParaRPr lang="en-US" dirty="0"/>
          </a:p>
          <a:p>
            <a:r>
              <a:rPr lang="en-US" b="1" i="1" dirty="0"/>
              <a:t>NOTES</a:t>
            </a:r>
            <a:r>
              <a:rPr lang="en-US" i="1" dirty="0"/>
              <a:t>:</a:t>
            </a:r>
            <a:r>
              <a:rPr lang="en-US" i="1" baseline="0" dirty="0"/>
              <a:t> </a:t>
            </a:r>
            <a:r>
              <a:rPr lang="en-US" i="1" dirty="0"/>
              <a:t>key concepts we are trying to convey in this above statement:  </a:t>
            </a:r>
          </a:p>
          <a:p>
            <a:endParaRPr lang="en-US" i="1" dirty="0"/>
          </a:p>
          <a:p>
            <a:pPr marL="228600" indent="-228600">
              <a:buFont typeface="+mj-lt"/>
              <a:buAutoNum type="arabicPeriod"/>
            </a:pPr>
            <a:r>
              <a:rPr lang="en-US" i="1" dirty="0"/>
              <a:t>That we are bringing together Intelligence (Oxford) and Knowledge from the corpus of the web (Bing) </a:t>
            </a:r>
          </a:p>
          <a:p>
            <a:pPr marL="228600" indent="-228600">
              <a:buFont typeface="+mj-lt"/>
              <a:buAutoNum type="arabicPeriod"/>
            </a:pPr>
            <a:r>
              <a:rPr lang="en-US" i="1" dirty="0"/>
              <a:t>That cognitive = human perception and understanding, enabling your apps to see the world around them, to hear and talk back with the users—to have a human side. </a:t>
            </a:r>
          </a:p>
          <a:p>
            <a:endParaRPr lang="en-US" dirty="0"/>
          </a:p>
          <a:p>
            <a:r>
              <a:rPr lang="en-US" sz="900" b="1" kern="1200" dirty="0">
                <a:solidFill>
                  <a:schemeClr val="tx1"/>
                </a:solidFill>
                <a:effectLst/>
                <a:latin typeface="Segoe UI Light" pitchFamily="34" charset="0"/>
                <a:ea typeface="+mn-ea"/>
                <a:cs typeface="+mn-cs"/>
              </a:rPr>
              <a:t>What are Microsoft Cognitive Services?</a:t>
            </a:r>
            <a:endParaRPr lang="en-US" b="1" dirty="0">
              <a:effectLst/>
            </a:endParaRPr>
          </a:p>
          <a:p>
            <a:r>
              <a:rPr lang="en-US" sz="900" kern="1200" dirty="0">
                <a:solidFill>
                  <a:schemeClr val="tx1"/>
                </a:solidFill>
                <a:effectLst/>
                <a:latin typeface="Segoe UI Light" pitchFamily="34" charset="0"/>
                <a:ea typeface="+mn-ea"/>
                <a:cs typeface="+mn-cs"/>
              </a:rPr>
              <a:t>Microsoft Cognitive Services is a new collection of intelligent APIs that allow systems to see, hear, speak, understand and interpret our needs using natural methods of communication. Developers can use these APIs to make their applications more intelligent, engaging and discoverable. To try Cognitive Services for free, visit </a:t>
            </a:r>
            <a:r>
              <a:rPr lang="en-US" sz="900" u="sng" kern="1200" dirty="0">
                <a:solidFill>
                  <a:schemeClr val="tx1"/>
                </a:solidFill>
                <a:effectLst/>
                <a:latin typeface="Segoe UI Light" pitchFamily="34" charset="0"/>
                <a:ea typeface="+mn-ea"/>
                <a:cs typeface="+mn-cs"/>
                <a:hlinkClick r:id="rId3"/>
              </a:rPr>
              <a:t>www.microsoft.com/cognitive</a:t>
            </a: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a:t>
            </a:r>
            <a:endParaRPr lang="en-US" dirty="0">
              <a:effectLst/>
            </a:endParaRPr>
          </a:p>
          <a:p>
            <a:r>
              <a:rPr lang="en-US" dirty="0">
                <a:effectLst/>
              </a:rPr>
              <a:t>With Cognitive Services, developers can easily</a:t>
            </a:r>
            <a:r>
              <a:rPr lang="en-US" sz="900" kern="1200" dirty="0">
                <a:solidFill>
                  <a:schemeClr val="tx1"/>
                </a:solidFill>
                <a:effectLst/>
                <a:latin typeface="Segoe UI Light" pitchFamily="34" charset="0"/>
                <a:ea typeface="+mn-ea"/>
                <a:cs typeface="+mn-cs"/>
              </a:rPr>
              <a:t> add intelligent features – such as emotion and sentiment </a:t>
            </a:r>
            <a:r>
              <a:rPr lang="en-US" dirty="0">
                <a:effectLst/>
              </a:rPr>
              <a:t>detection, vision and speech recognition, knowledge, search and language understanding – into their applications. The collection will continuously improve, adding new APIs and updating existing ones.</a:t>
            </a:r>
          </a:p>
          <a:p>
            <a:r>
              <a:rPr lang="en-US" dirty="0">
                <a:effectLst/>
              </a:rPr>
              <a:t> </a:t>
            </a:r>
          </a:p>
          <a:p>
            <a:r>
              <a:rPr lang="en-US" b="1" dirty="0">
                <a:effectLst/>
              </a:rPr>
              <a:t>Cognitive Services includes:</a:t>
            </a:r>
          </a:p>
          <a:p>
            <a:pPr lvl="0"/>
            <a:r>
              <a:rPr lang="en-US" dirty="0">
                <a:effectLst/>
              </a:rPr>
              <a:t>Vision: From faces to feelings, allow apps to understand images and video</a:t>
            </a:r>
          </a:p>
          <a:p>
            <a:pPr lvl="0"/>
            <a:r>
              <a:rPr lang="en-US" dirty="0">
                <a:effectLst/>
              </a:rPr>
              <a:t>Speech: Hear and speak to users by filtering noise, identifying speakers, and understanding intent</a:t>
            </a:r>
          </a:p>
          <a:p>
            <a:pPr lvl="0"/>
            <a:r>
              <a:rPr lang="en-US" dirty="0">
                <a:effectLst/>
              </a:rPr>
              <a:t>Language: Process text and learn how to recognize what users want</a:t>
            </a:r>
          </a:p>
          <a:p>
            <a:pPr lvl="0"/>
            <a:r>
              <a:rPr lang="en-US" dirty="0">
                <a:effectLst/>
              </a:rPr>
              <a:t>Knowledge: Tap into rich knowledge amassed from the web, academia, or your own data</a:t>
            </a:r>
          </a:p>
          <a:p>
            <a:pPr lvl="0"/>
            <a:r>
              <a:rPr lang="en-US" dirty="0">
                <a:effectLst/>
              </a:rPr>
              <a:t>Search: Access billions of web pages, images, videos, and news with the power of Bing APIs</a:t>
            </a:r>
          </a:p>
          <a:p>
            <a:r>
              <a:rPr lang="en-US" dirty="0">
                <a:effectLst/>
              </a:rPr>
              <a:t> </a:t>
            </a:r>
          </a:p>
          <a:p>
            <a:r>
              <a:rPr lang="en-US" sz="900" kern="1200" dirty="0">
                <a:solidFill>
                  <a:schemeClr val="tx1"/>
                </a:solidFill>
                <a:effectLst/>
                <a:latin typeface="Segoe UI Light" pitchFamily="34" charset="0"/>
                <a:ea typeface="+mn-ea"/>
                <a:cs typeface="+mn-cs"/>
              </a:rPr>
              <a:t> </a:t>
            </a:r>
            <a:endParaRPr lang="en-US" dirty="0">
              <a:effectLst/>
            </a:endParaRP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2/12/2017 11:56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022976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Microsoft, we’ve been offering APIs for a very long time across the company.  In delivering Microsoft Cognitive Services API, we started with 4 last year at</a:t>
            </a:r>
            <a:r>
              <a:rPr lang="en-US" baseline="0" dirty="0"/>
              <a:t> /build (2015); ad</a:t>
            </a:r>
            <a:r>
              <a:rPr lang="en-US" dirty="0"/>
              <a:t>ded 7 more last December, and today (May 2016) we have 22 APIs in our</a:t>
            </a:r>
            <a:r>
              <a:rPr lang="en-US" baseline="0" dirty="0"/>
              <a:t> collection</a:t>
            </a:r>
            <a:r>
              <a:rPr lang="en-US" dirty="0"/>
              <a:t>.</a:t>
            </a:r>
          </a:p>
          <a:p>
            <a:r>
              <a:rPr lang="en-US" dirty="0"/>
              <a:t>     </a:t>
            </a:r>
          </a:p>
          <a:p>
            <a:r>
              <a:rPr lang="en-US" dirty="0"/>
              <a:t>Cognitive Services are available individually or as a part of the Cortana Intelligence Suite, formerly known as Cortana Analytics, which provides a comprehensive collection of services powered by cutting-edge research into machine learning, perception, analytics and social bots. </a:t>
            </a:r>
          </a:p>
          <a:p>
            <a:endParaRPr lang="en-US" dirty="0"/>
          </a:p>
          <a:p>
            <a:r>
              <a:rPr lang="en-US" baseline="0" dirty="0"/>
              <a:t>These APIs are p</a:t>
            </a:r>
            <a:r>
              <a:rPr lang="en-US" dirty="0"/>
              <a:t>owered by Microsoft Azure.  </a:t>
            </a:r>
          </a:p>
          <a:p>
            <a:endParaRPr lang="en-US" dirty="0"/>
          </a:p>
          <a:p>
            <a:r>
              <a:rPr lang="en-US" dirty="0"/>
              <a:t>Developers and businesses can use this suite of services and tools to create apps that learn about our world and interact with people and customers in personalized, intelligent ways.   </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2/12/2017 11:56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991183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bg1"/>
                </a:solidFill>
              </a:rPr>
              <a:t>Here’s a preview of the Seeing AI app, which started as a research project that helps people who are visually impaired or blind to understand who and what is around them. </a:t>
            </a:r>
          </a:p>
          <a:p>
            <a:endParaRPr lang="en-US" dirty="0"/>
          </a:p>
          <a:p>
            <a:pPr>
              <a:spcAft>
                <a:spcPts val="1800"/>
              </a:spcAft>
            </a:pPr>
            <a:r>
              <a:rPr lang="en-US" sz="900" dirty="0">
                <a:solidFill>
                  <a:schemeClr val="bg1"/>
                </a:solidFill>
              </a:rPr>
              <a:t>The app will use computer vision, image &amp; speech recognition, natural language processing and machine learning from Microsoft Cognitive Services.</a:t>
            </a:r>
            <a:r>
              <a:rPr lang="en-US" sz="900" baseline="0" dirty="0">
                <a:solidFill>
                  <a:schemeClr val="bg1"/>
                </a:solidFill>
              </a:rPr>
              <a:t> </a:t>
            </a:r>
            <a:r>
              <a:rPr lang="en-US" sz="900" dirty="0">
                <a:solidFill>
                  <a:schemeClr val="bg1"/>
                </a:solidFill>
              </a:rPr>
              <a:t>The app is under development and is not available today but it shows what’s possible with the APIs. </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2/12/2017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351470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Vision</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Computer Vision API: </a:t>
            </a:r>
            <a:r>
              <a:rPr lang="en-US" baseline="0" dirty="0"/>
              <a:t>as a free trial on the website microsoft.com/cognitive. There are also SDKs and Samples available on GitHub or through </a:t>
            </a:r>
            <a:r>
              <a:rPr lang="en-US" baseline="0" dirty="0" err="1"/>
              <a:t>NuGet</a:t>
            </a:r>
            <a:r>
              <a:rPr lang="en-US" baseline="0" dirty="0"/>
              <a:t>, Maven, and </a:t>
            </a:r>
            <a:r>
              <a:rPr lang="en-US" baseline="0" dirty="0" err="1"/>
              <a:t>Cocoapods</a:t>
            </a:r>
            <a:r>
              <a:rPr lang="en-US" baseline="0" dirty="0"/>
              <a:t> for select platforms to make development easier. It’s important to note here that it’s not client side running code, but light wrappers around the REST calls to make integration easy.  </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A photo app would use this as a way to tag user photos and make it easier for users to search through their collections. An assistive app would use this as a way to describe the surroundings to visually-impaired users. Works really well on both indoor or outdoor images; it can recognize common household objects, and it can describe outdoor scenes. However, we did not train on aerial images (say from drones), or on many close ups (so pictures where we zoomed in extremely on the subject won't do well). We also do really well recognizing celebrities (as long as most of the face is visible, and they were facing the camera).</a:t>
            </a:r>
            <a:r>
              <a:rPr lang="en-US" dirty="0"/>
              <a:t> </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Face API: </a:t>
            </a:r>
            <a:r>
              <a:rPr lang="en-US" sz="900" b="0" i="0" u="none" strike="noStrike" kern="1200" dirty="0">
                <a:solidFill>
                  <a:schemeClr val="tx1"/>
                </a:solidFill>
                <a:effectLst/>
                <a:latin typeface="Segoe UI Light" pitchFamily="34" charset="0"/>
                <a:ea typeface="+mn-ea"/>
                <a:cs typeface="+mn-cs"/>
              </a:rPr>
              <a:t>Some potential uses for this technology include facial login, photo tagging, and home monitoring.</a:t>
            </a:r>
            <a:r>
              <a:rPr lang="en-US" sz="900" b="0" i="0" u="none" strike="noStrike" kern="1200" baseline="0" dirty="0">
                <a:solidFill>
                  <a:schemeClr val="tx1"/>
                </a:solidFill>
                <a:effectLst/>
                <a:latin typeface="Segoe UI Light" pitchFamily="34" charset="0"/>
                <a:ea typeface="+mn-ea"/>
                <a:cs typeface="+mn-cs"/>
              </a:rPr>
              <a:t>  Or attribute detection to know age, gender, facial hair, etc.</a:t>
            </a:r>
            <a:endParaRPr lang="en-US" sz="9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b="0" i="0" u="none" strike="no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i="0" u="none" strike="noStrike" kern="1200" baseline="0" dirty="0">
                <a:solidFill>
                  <a:schemeClr val="tx1"/>
                </a:solidFill>
                <a:effectLst/>
                <a:latin typeface="Segoe UI Light" pitchFamily="34" charset="0"/>
                <a:ea typeface="+mn-ea"/>
                <a:cs typeface="+mn-cs"/>
              </a:rPr>
              <a:t>Emotion API: </a:t>
            </a:r>
            <a:r>
              <a:rPr lang="en-US" baseline="0" dirty="0"/>
              <a:t>is available in the Azure marketplace, as a free trial on the website microsoft.com/cognitive. </a:t>
            </a:r>
            <a:r>
              <a:rPr lang="en-US" strike="noStrike" baseline="0" dirty="0"/>
              <a:t>See Computer Vision description.</a:t>
            </a:r>
          </a:p>
          <a:p>
            <a:pPr marL="0" lvl="0" indent="0">
              <a:buFont typeface="Arial" panose="020B0604020202020204" pitchFamily="34" charset="0"/>
              <a:buNone/>
            </a:pPr>
            <a:endParaRPr lang="en-US" sz="900" b="0" i="0" u="none" strike="sng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baseline="0" dirty="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a:t>
            </a:r>
            <a:r>
              <a:rPr lang="en-US" sz="900" b="0" i="0" u="none" strike="noStrike" kern="1200" baseline="0" dirty="0" err="1">
                <a:solidFill>
                  <a:schemeClr val="tx1"/>
                </a:solidFill>
                <a:effectLst/>
                <a:latin typeface="Segoe UI Light" pitchFamily="34" charset="0"/>
                <a:ea typeface="+mn-ea"/>
                <a:cs typeface="+mn-cs"/>
              </a:rPr>
              <a:t>tv</a:t>
            </a:r>
            <a:r>
              <a:rPr lang="en-US" sz="900" b="0" i="0" u="none" strike="noStrike" kern="1200" baseline="0" dirty="0">
                <a:solidFill>
                  <a:schemeClr val="tx1"/>
                </a:solidFill>
                <a:effectLst/>
                <a:latin typeface="Segoe UI Light" pitchFamily="34" charset="0"/>
                <a:ea typeface="+mn-ea"/>
                <a:cs typeface="+mn-cs"/>
              </a:rPr>
              <a:t> studio wants to track responses to a pilot. </a:t>
            </a:r>
          </a:p>
          <a:p>
            <a:pPr marL="0" lvl="0" indent="0">
              <a:buFont typeface="Arial" panose="020B0604020202020204" pitchFamily="34" charset="0"/>
              <a:buNone/>
            </a:pPr>
            <a:endParaRPr lang="en-US" baseline="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u="none" strike="noStrike" kern="1200" dirty="0">
                <a:solidFill>
                  <a:schemeClr val="tx1"/>
                </a:solidFill>
                <a:effectLst/>
                <a:latin typeface="Segoe UI Light" pitchFamily="34" charset="0"/>
                <a:ea typeface="+mn-ea"/>
                <a:cs typeface="+mn-cs"/>
              </a:rPr>
              <a:t>Video API: </a:t>
            </a:r>
            <a:r>
              <a:rPr lang="en-US" baseline="0" dirty="0"/>
              <a:t>as a free trial on the website microsoft.com/cognitive.</a:t>
            </a:r>
            <a:r>
              <a:rPr lang="en-US" strike="noStrike" baseline="0" dirty="0"/>
              <a:t>  See Computer Vision description.</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aseline="0" dirty="0"/>
              <a:t>It</a:t>
            </a:r>
            <a:r>
              <a:rPr lang="en-US" sz="900" b="1" i="0"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brings Microsoft state of the art video processing algorithms to developers. With Video API, developers can analyze and automatically edit videos, including stabilize videos, create motion thumbnails, track faces, and detect motion.</a:t>
            </a:r>
            <a:r>
              <a:rPr lang="en-US" dirty="0"/>
              <a:t> Use cases:</a:t>
            </a:r>
            <a:r>
              <a:rPr lang="en-US" baseline="0" dirty="0"/>
              <a:t> </a:t>
            </a:r>
            <a:r>
              <a:rPr lang="en-US" sz="900" b="0" i="0" u="none" strike="noStrike" kern="1200" dirty="0">
                <a:solidFill>
                  <a:schemeClr val="tx1"/>
                </a:solidFill>
                <a:effectLst/>
                <a:latin typeface="Segoe UI Light" pitchFamily="34" charset="0"/>
                <a:ea typeface="+mn-ea"/>
                <a:cs typeface="+mn-cs"/>
              </a:rPr>
              <a:t>For Stabilization: If you have multiple action videos, you can use the stabilization algorithm to make them less shaky and easier to watch. You can also use the stabilization algorithm as a first step in performing other video APIs. For Face Tracking: You can track faces in a video to do A/B testing in a retail setting. You can combine Video API Face Tracking with capabilities in Face API to search through surveillance, crime, or media footage to look for certain person. For Motion Detection: Instead of having to watch long clips of surveillance footage, the API will let you know what time motion occurred and its duration. For Video Thumbnail: Take a long video, such as a keynote presentation, and automatically create a short preview clip of the talk.</a:t>
            </a:r>
            <a:r>
              <a:rPr lang="en-US" dirty="0"/>
              <a:t> </a:t>
            </a:r>
            <a:r>
              <a:rPr lang="en-US" sz="900" b="0" i="0" u="none" strike="noStrike" kern="1200" dirty="0">
                <a:solidFill>
                  <a:schemeClr val="tx1"/>
                </a:solidFill>
                <a:effectLst/>
                <a:latin typeface="Segoe UI Light" pitchFamily="34" charset="0"/>
                <a:ea typeface="+mn-ea"/>
                <a:cs typeface="+mn-cs"/>
              </a:rPr>
              <a:t>For Face Tracking: Works best for frontal faces. Currently cannot detect small faces, side or partial faces. For Motion Detection: Detects motion on a stationary background (e.g. fixed camera). Current limitations of the algorithms include night vision videos, semi-transparent objects, and small objects. For Video Thumbnail: Take a long video, such as a keynote presentation, and automatically create a short preview clip of the talk.</a:t>
            </a:r>
            <a:r>
              <a:rPr lang="en-US" dirty="0"/>
              <a:t> </a:t>
            </a:r>
            <a:endParaRPr lang="en-US" baseline="0"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2/12/2017 11:56 AM</a:t>
            </a:fld>
            <a:endParaRPr lang="en-US" dirty="0">
              <a:solidFill>
                <a:prstClr val="black"/>
              </a:solidFill>
            </a:endParaRPr>
          </a:p>
        </p:txBody>
      </p:sp>
    </p:spTree>
    <p:extLst>
      <p:ext uri="{BB962C8B-B14F-4D97-AF65-F5344CB8AC3E}">
        <p14:creationId xmlns:p14="http://schemas.microsoft.com/office/powerpoint/2010/main" val="3083637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dirty="0"/>
              <a:t>Speech</a:t>
            </a:r>
            <a:r>
              <a:rPr lang="en-US" dirty="0"/>
              <a:t> APIs provide state-of-the-art algorithms to process spoken language powered by Bing. This also includes speech synthesis for a subset of languages supported by speech recognition. With these APIs developers can easily include the ability to add speech driven actions into their applications. In certain cases, the APIs allow for real-time interaction with the user as well.  Additional capabilities include voice recognition and speaker identification as well as providing partial transcription, meaning that for supported languages the developer can get partial results before the user has finished speaking. The initial release supports 7 languages.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b="1" dirty="0"/>
              <a:t>Bing Speech API:  </a:t>
            </a:r>
            <a:r>
              <a:rPr lang="en-US" dirty="0"/>
              <a:t>At</a:t>
            </a:r>
            <a:r>
              <a:rPr lang="en-US" baseline="0" dirty="0"/>
              <a:t> the time of publication, this data was not available.  Please email Rebecca Duffy, reduffy@microsoft.com, if you would like more information.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aseline="0" dirty="0"/>
              <a:t>We also have SDKs available for Speech.</a:t>
            </a: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r>
              <a:rPr lang="en-US" b="1" dirty="0"/>
              <a:t>CRIS: </a:t>
            </a:r>
            <a:r>
              <a:rPr lang="en-US" sz="900" b="0" i="0" u="none" strike="noStrike" kern="1200" dirty="0">
                <a:solidFill>
                  <a:schemeClr val="tx1"/>
                </a:solidFill>
                <a:effectLst/>
                <a:latin typeface="Segoe UI Light" pitchFamily="34" charset="0"/>
                <a:ea typeface="+mn-ea"/>
                <a:cs typeface="+mn-cs"/>
              </a:rPr>
              <a:t>The Custom Recognition Intelligent Service (CRIS) enables you to create customized language models and acoustic models tailored to your application and your users. By uploading speech and/or text data to CRIS that reflects your application and your users, you can create custom models that can be used in conjunction with Microsoft’s existing state-of-the-art speech models. To customize the acoustic model to a particular domain, a collection of speech data is required. This collection consists of a set of audio files of speech data, and a text file of transcriptions of each audio file. The audio data should be representative of the scenario in which you would like to use the recognizer. If you were building an app to search MSDN by voice, it’s likely that terms like “object-oriented” or “namespace” or “dot net” will appear more frequently than in typical voice applications. Customizing the language model will enable the system to learn this.</a:t>
            </a:r>
            <a:r>
              <a:rPr lang="en-US" dirty="0"/>
              <a:t> </a:t>
            </a:r>
            <a:r>
              <a:rPr lang="en-US" sz="900" b="0" i="0" u="none" strike="noStrike" kern="1200" dirty="0">
                <a:solidFill>
                  <a:schemeClr val="tx1"/>
                </a:solidFill>
                <a:effectLst/>
                <a:latin typeface="Segoe UI Light" pitchFamily="34" charset="0"/>
                <a:ea typeface="+mn-ea"/>
                <a:cs typeface="+mn-cs"/>
              </a:rPr>
              <a:t>CRIS uses acoustic or language model adaptation to enable the speech recognizer to learn the characteristics of the customer’s data while still getting the benefits of all the data and expertise that went into creating the base models that power the Speech API. </a:t>
            </a:r>
          </a:p>
          <a:p>
            <a:pPr marL="0" lvl="0" indent="0">
              <a:buFont typeface="Arial" panose="020B0604020202020204" pitchFamily="34" charset="0"/>
              <a:buNone/>
            </a:pPr>
            <a:endParaRPr lang="en-US" sz="9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For acoustic model adaptation, the technology is described in this paper:</a:t>
            </a:r>
            <a:br>
              <a:rPr lang="en-US" sz="900" b="0" i="0" u="none" strike="noStrike" kern="1200" dirty="0">
                <a:solidFill>
                  <a:schemeClr val="tx1"/>
                </a:solidFill>
                <a:effectLst/>
                <a:latin typeface="Segoe UI Light" pitchFamily="34" charset="0"/>
                <a:ea typeface="+mn-ea"/>
                <a:cs typeface="+mn-cs"/>
              </a:rPr>
            </a:br>
            <a:r>
              <a:rPr lang="en-US" sz="900" b="0" i="0" u="none" strike="noStrike" kern="1200" dirty="0">
                <a:solidFill>
                  <a:schemeClr val="tx1"/>
                </a:solidFill>
                <a:effectLst/>
                <a:latin typeface="Segoe UI Light" pitchFamily="34" charset="0"/>
                <a:ea typeface="+mn-ea"/>
                <a:cs typeface="+mn-cs"/>
              </a:rPr>
              <a:t>http://research.microsoft.com/pubs/194346/0007893.pdf</a:t>
            </a:r>
            <a:r>
              <a:rPr lang="en-US" dirty="0"/>
              <a:t> </a:t>
            </a:r>
          </a:p>
          <a:p>
            <a:pPr marL="0" lvl="0" indent="0">
              <a:buFont typeface="Arial" panose="020B0604020202020204" pitchFamily="34" charset="0"/>
              <a:buNone/>
            </a:pPr>
            <a:endParaRPr lang="en-US" sz="9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Works well when the data is uploaded to CRIS is truly representative of the user population and the expected usage of the application. For language model adaptation, it works best when the data uploaded reflects what people would actually say. Uploading simply a list of new terms is better than nothing but will not be as effective.  For acoustic model adaptation, if you want to adapt to elderly speech, you need to upload the speech from many different elderly users, not just one or two. If you upload just one person’s voice, CRIS will learn to do a great job on that voice but will not necessarily learn to generalize to other elderly voices. Similarly, if you want to adapt to a new environment, like a factory, you should upload speech data from many speakers in the factory, not just one.</a:t>
            </a:r>
            <a:br>
              <a:rPr lang="en-US" sz="900" b="0" i="0" u="none" strike="noStrike" kern="1200" dirty="0">
                <a:solidFill>
                  <a:schemeClr val="tx1"/>
                </a:solidFill>
                <a:effectLst/>
                <a:latin typeface="Segoe UI Light" pitchFamily="34" charset="0"/>
                <a:ea typeface="+mn-ea"/>
                <a:cs typeface="+mn-cs"/>
              </a:rPr>
            </a:br>
            <a:endParaRPr lang="en-US" sz="9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i="0" u="none" strike="noStrike" kern="1200" dirty="0">
                <a:solidFill>
                  <a:schemeClr val="tx1"/>
                </a:solidFill>
                <a:effectLst/>
                <a:latin typeface="Segoe UI Light" pitchFamily="34" charset="0"/>
                <a:ea typeface="+mn-ea"/>
                <a:cs typeface="+mn-cs"/>
              </a:rPr>
              <a:t>Speaker Recognition</a:t>
            </a:r>
            <a:r>
              <a:rPr lang="en-US" sz="900" b="1" i="0" u="none" strike="noStrike" kern="1200" baseline="0" dirty="0">
                <a:solidFill>
                  <a:schemeClr val="tx1"/>
                </a:solidFill>
                <a:effectLst/>
                <a:latin typeface="Segoe UI Light" pitchFamily="34" charset="0"/>
                <a:ea typeface="+mn-ea"/>
                <a:cs typeface="+mn-cs"/>
              </a:rPr>
              <a:t> API:  </a:t>
            </a:r>
            <a:r>
              <a:rPr lang="en-US" sz="900" b="0" i="0" u="none" strike="noStrike" kern="1200" dirty="0">
                <a:solidFill>
                  <a:schemeClr val="tx1"/>
                </a:solidFill>
                <a:effectLst/>
                <a:latin typeface="Segoe UI Light" pitchFamily="34" charset="0"/>
                <a:ea typeface="+mn-ea"/>
                <a:cs typeface="+mn-cs"/>
              </a:rPr>
              <a:t>Microsoft's state-of-the-art cloud-based speaker recognition algorithms to recognize a human's voice in audio streams. It comprises two components: speaker verification and speaker identification. Speaker Verification can automatically verify and authenticate users from their voice or speech. It is tightly related to authentication scenarios and is often associated with a pass phrase. Hence, we opt for text-dependent approach, which means speakers need to choose a specific pass phrase to use during both enrollment and verification phases. Speaker Identification can automatically identify the person speaking in an audio file given a group of prospective speakers. The input audio is paired against the provided group of speakers, and in case there is a match found, the speaker’s identity is returned. It is text-independent, which means that there are no restrictions on what the speaker says during the enrollment and recognition phases. </a:t>
            </a:r>
            <a:r>
              <a:rPr lang="en-US" dirty="0"/>
              <a:t> A</a:t>
            </a:r>
            <a:r>
              <a:rPr lang="en-US" baseline="0" dirty="0"/>
              <a:t> use case is biometric authentication using voice. </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aseline="0" dirty="0"/>
              <a:t>https://blogs.technet.microsoft.com/machinelearning/2015/12/14/now-available-speaker-video-apis-from-microsoft-project-oxford/ </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aseline="0" dirty="0"/>
              <a:t>We also have SDKs available for Speaker </a:t>
            </a:r>
            <a:r>
              <a:rPr lang="en-US" baseline="0" dirty="0" err="1"/>
              <a:t>Reco</a:t>
            </a: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2/12/2017 11:56 AM</a:t>
            </a:fld>
            <a:endParaRPr lang="en-US" dirty="0">
              <a:solidFill>
                <a:prstClr val="black"/>
              </a:solidFill>
            </a:endParaRPr>
          </a:p>
        </p:txBody>
      </p:sp>
    </p:spTree>
    <p:extLst>
      <p:ext uri="{BB962C8B-B14F-4D97-AF65-F5344CB8AC3E}">
        <p14:creationId xmlns:p14="http://schemas.microsoft.com/office/powerpoint/2010/main" val="3025403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Bing Spell Check API: </a:t>
            </a:r>
            <a:r>
              <a:rPr lang="en-US" sz="900" b="0" i="0" u="none" strike="noStrike" kern="1200" dirty="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900" b="0" i="0" u="none" strike="noStrike" kern="1200" baseline="0" dirty="0">
                <a:solidFill>
                  <a:schemeClr val="tx1"/>
                </a:solidFill>
                <a:effectLst/>
                <a:latin typeface="Segoe UI Light" pitchFamily="34" charset="0"/>
                <a:ea typeface="+mn-ea"/>
                <a:cs typeface="+mn-cs"/>
              </a:rPr>
              <a:t> Cognitive Services </a:t>
            </a:r>
            <a:r>
              <a:rPr lang="en-US" sz="900" b="0" i="0" u="none" strike="noStrike" kern="1200" dirty="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900" b="0" i="0" u="none" strike="noStrike" kern="1200" dirty="0" err="1">
                <a:solidFill>
                  <a:schemeClr val="tx1"/>
                </a:solidFill>
                <a:effectLst/>
                <a:latin typeface="Segoe UI Light" pitchFamily="34" charset="0"/>
                <a:ea typeface="+mn-ea"/>
                <a:cs typeface="+mn-cs"/>
              </a:rPr>
              <a:t>donaldbr</a:t>
            </a:r>
            <a:r>
              <a:rPr lang="en-US" sz="900" b="0" i="0" u="none" strike="noStrike" kern="1200" dirty="0">
                <a:solidFill>
                  <a:schemeClr val="tx1"/>
                </a:solidFill>
                <a:effectLst/>
                <a:latin typeface="Segoe UI Light" pitchFamily="34" charset="0"/>
                <a:ea typeface="+mn-ea"/>
                <a:cs typeface="+mn-cs"/>
              </a:rPr>
              <a:t> directly for more information.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900" b="0" i="0" u="none" strike="noStrike" kern="1200" baseline="0" dirty="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900" b="0" i="0" u="none" strike="noStrike" kern="1200" baseline="0" dirty="0" err="1">
                <a:solidFill>
                  <a:schemeClr val="tx1"/>
                </a:solidFill>
                <a:effectLst/>
                <a:latin typeface="Segoe UI Light" pitchFamily="34" charset="0"/>
                <a:ea typeface="+mn-ea"/>
                <a:cs typeface="+mn-cs"/>
              </a:rPr>
              <a:t>febuary</a:t>
            </a:r>
            <a:r>
              <a:rPr lang="en-US" sz="900" b="0" i="0" u="none" strike="noStrike" kern="1200" baseline="0" dirty="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900" b="0" i="0" u="none" strike="noStrike" kern="1200" baseline="0" dirty="0" err="1">
                <a:solidFill>
                  <a:schemeClr val="tx1"/>
                </a:solidFill>
                <a:effectLst/>
                <a:latin typeface="Segoe UI Light" pitchFamily="34" charset="0"/>
                <a:ea typeface="+mn-ea"/>
                <a:cs typeface="+mn-cs"/>
              </a:rPr>
              <a:t>stephen</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baseline="0" dirty="0" err="1">
                <a:solidFill>
                  <a:schemeClr val="tx1"/>
                </a:solidFill>
                <a:effectLst/>
                <a:latin typeface="Segoe UI Light" pitchFamily="34" charset="0"/>
                <a:ea typeface="+mn-ea"/>
                <a:cs typeface="+mn-cs"/>
              </a:rPr>
              <a:t>spielberg</a:t>
            </a:r>
            <a:r>
              <a:rPr lang="en-US" sz="900" b="0" i="0" u="none" strike="noStrike" kern="1200" baseline="0" dirty="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900" b="0" i="0" u="none" strike="noStrike" kern="1200" baseline="0" dirty="0">
              <a:solidFill>
                <a:schemeClr val="tx1"/>
              </a:solidFill>
              <a:effectLst/>
              <a:latin typeface="Segoe UI Light" pitchFamily="34" charset="0"/>
              <a:ea typeface="+mn-ea"/>
              <a:cs typeface="+mn-cs"/>
            </a:endParaRPr>
          </a:p>
          <a:p>
            <a:r>
              <a:rPr lang="en-US" sz="900" b="1" i="0" u="none" strike="noStrike" kern="1200" baseline="0" dirty="0">
                <a:solidFill>
                  <a:schemeClr val="tx1"/>
                </a:solidFill>
                <a:effectLst/>
                <a:latin typeface="Segoe UI Light" pitchFamily="34" charset="0"/>
                <a:ea typeface="+mn-ea"/>
                <a:cs typeface="+mn-cs"/>
              </a:rPr>
              <a:t>Web Language Model API: </a:t>
            </a:r>
            <a:r>
              <a:rPr lang="en-US" sz="900" b="0" i="0" u="none" strike="noStrike" kern="1200" dirty="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dirty="0"/>
              <a:t> Use this API to insert spaces into a string of words without spaces, like a hashtag or URL.  Use this API to </a:t>
            </a:r>
            <a:r>
              <a:rPr lang="en-US" dirty="0" err="1"/>
              <a:t>rerank</a:t>
            </a:r>
            <a:r>
              <a:rPr lang="en-US" dirty="0"/>
              <a:t> machine translation/speech recognition candidate sentences based on probability of the sentence.  </a:t>
            </a:r>
          </a:p>
          <a:p>
            <a:endParaRPr lang="en-US" dirty="0"/>
          </a:p>
          <a:p>
            <a:r>
              <a:rPr lang="en-US" dirty="0"/>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We also have SDKs available for </a:t>
            </a:r>
            <a:r>
              <a:rPr lang="en-US" baseline="0" dirty="0" err="1"/>
              <a:t>WebLM</a:t>
            </a:r>
            <a:endParaRPr lang="en-US" dirty="0"/>
          </a:p>
          <a:p>
            <a:endParaRPr lang="en-US" sz="900" b="0" i="0" u="none" strike="noStrike" kern="1200" baseline="0" dirty="0">
              <a:solidFill>
                <a:schemeClr val="tx1"/>
              </a:solidFill>
              <a:effectLst/>
              <a:latin typeface="Segoe UI Light" pitchFamily="34" charset="0"/>
              <a:ea typeface="+mn-ea"/>
              <a:cs typeface="+mn-cs"/>
            </a:endParaRPr>
          </a:p>
          <a:p>
            <a:endParaRPr lang="en-US" sz="900" b="0" i="0" u="none" strike="noStrike" kern="1200" baseline="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dirty="0">
                <a:solidFill>
                  <a:schemeClr val="tx1"/>
                </a:solidFill>
                <a:effectLst/>
                <a:latin typeface="Segoe UI Light" pitchFamily="34" charset="0"/>
                <a:ea typeface="+mn-ea"/>
                <a:cs typeface="+mn-cs"/>
              </a:rPr>
              <a:t>Linguistic Analysis API</a:t>
            </a:r>
            <a:r>
              <a:rPr lang="en-US" sz="900" b="0" i="0" u="none" strike="noStrike" kern="1200" baseline="0" dirty="0">
                <a:solidFill>
                  <a:schemeClr val="tx1"/>
                </a:solidFill>
                <a:effectLst/>
                <a:latin typeface="Segoe UI Light" pitchFamily="34" charset="0"/>
                <a:ea typeface="+mn-ea"/>
                <a:cs typeface="+mn-cs"/>
              </a:rPr>
              <a:t>: </a:t>
            </a:r>
            <a:r>
              <a:rPr lang="en-US" dirty="0"/>
              <a:t>The</a:t>
            </a:r>
            <a:r>
              <a:rPr lang="en-US" baseline="0" dirty="0"/>
              <a:t> L</a:t>
            </a:r>
            <a:r>
              <a:rPr lang="en-US" dirty="0"/>
              <a:t>inguistic Analysis</a:t>
            </a:r>
            <a:r>
              <a:rPr lang="en-US" baseline="0" dirty="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We also have SDKs available for Linguistic Analysis.</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dirty="0">
                <a:solidFill>
                  <a:schemeClr val="tx1"/>
                </a:solidFill>
                <a:effectLst/>
                <a:latin typeface="Segoe UI Light" pitchFamily="34" charset="0"/>
                <a:ea typeface="+mn-ea"/>
                <a:cs typeface="+mn-cs"/>
              </a:rPr>
              <a:t>LUIS: </a:t>
            </a:r>
            <a:r>
              <a:rPr lang="en-US" sz="900" b="0" i="0" u="none" strike="noStrike" kern="1200" dirty="0">
                <a:solidFill>
                  <a:schemeClr val="tx1"/>
                </a:solidFill>
                <a:effectLst/>
                <a:latin typeface="Segoe UI Light" pitchFamily="34" charset="0"/>
                <a:ea typeface="+mn-ea"/>
                <a:cs typeface="+mn-cs"/>
              </a:rPr>
              <a:t>Language Understanding Intelligent Service (LUIS) 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900" b="0" i="0" u="none" strike="noStrike" kern="1200" dirty="0" err="1">
                <a:solidFill>
                  <a:schemeClr val="tx1"/>
                </a:solidFill>
                <a:effectLst/>
                <a:latin typeface="Segoe UI Light" pitchFamily="34" charset="0"/>
                <a:ea typeface="+mn-ea"/>
                <a:cs typeface="+mn-cs"/>
              </a:rPr>
              <a:t>webhooks</a:t>
            </a:r>
            <a:r>
              <a:rPr lang="en-US" sz="900" b="0" i="0" u="none" strike="noStrike" kern="1200" dirty="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900" b="0" i="0" u="none" strike="noStrike" kern="1200" dirty="0">
                <a:solidFill>
                  <a:schemeClr val="tx1"/>
                </a:solidFill>
                <a:effectLst/>
                <a:latin typeface="Segoe UI Light" pitchFamily="34" charset="0"/>
                <a:ea typeface="+mn-ea"/>
                <a:cs typeface="+mn-cs"/>
              </a:rPr>
            </a:b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Text Analytics API: </a:t>
            </a:r>
            <a:r>
              <a:rPr lang="en-US" dirty="0"/>
              <a:t>At</a:t>
            </a:r>
            <a:r>
              <a:rPr lang="en-US" baseline="0" dirty="0"/>
              <a:t> the time of publication, this data was not available.  Please email Rebecca Duffy, reduffy@microsoft.com, if you would like more information.  </a:t>
            </a:r>
            <a:endParaRPr lang="en-US" dirty="0"/>
          </a:p>
          <a:p>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2/12/2017 11:56 AM</a:t>
            </a:fld>
            <a:endParaRPr lang="en-US" dirty="0">
              <a:solidFill>
                <a:prstClr val="black"/>
              </a:solidFill>
            </a:endParaRPr>
          </a:p>
        </p:txBody>
      </p:sp>
    </p:spTree>
    <p:extLst>
      <p:ext uri="{BB962C8B-B14F-4D97-AF65-F5344CB8AC3E}">
        <p14:creationId xmlns:p14="http://schemas.microsoft.com/office/powerpoint/2010/main" val="608363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dirty="0"/>
              <a:t>Academic Knowledge API: </a:t>
            </a:r>
            <a:r>
              <a:rPr lang="en-US" sz="900" b="0" i="0" u="none" strike="noStrike" kern="1200" dirty="0">
                <a:solidFill>
                  <a:schemeClr val="tx1"/>
                </a:solidFill>
                <a:effectLst/>
                <a:latin typeface="Segoe UI Light" pitchFamily="34" charset="0"/>
                <a:ea typeface="+mn-ea"/>
                <a:cs typeface="+mn-cs"/>
              </a:rPr>
              <a:t>The Academic Knowledge API enable developers to interpret user queries for academic intent and retrieve rich entity information about research papers, authors, journals, conferences, and universities from the Microsoft Academic Graph (MAG).</a:t>
            </a:r>
            <a:r>
              <a:rPr lang="en-US" dirty="0"/>
              <a:t> </a:t>
            </a:r>
            <a:r>
              <a:rPr lang="en-US" sz="900" b="0" i="0" u="none" strike="noStrike" kern="1200" dirty="0">
                <a:solidFill>
                  <a:schemeClr val="tx1"/>
                </a:solidFill>
                <a:effectLst/>
                <a:latin typeface="Segoe UI Light" pitchFamily="34" charset="0"/>
                <a:ea typeface="+mn-ea"/>
                <a:cs typeface="+mn-cs"/>
              </a:rPr>
              <a:t>1. Developers can use this API to build search features such as the knowledge-based query auto-suggest and search results at  http://academic.microsoft.com.  </a:t>
            </a:r>
            <a:br>
              <a:rPr lang="en-US" sz="900" b="0" i="0" u="none" strike="noStrike" kern="1200" dirty="0">
                <a:solidFill>
                  <a:schemeClr val="tx1"/>
                </a:solidFill>
                <a:effectLst/>
                <a:latin typeface="Segoe UI Light" pitchFamily="34" charset="0"/>
                <a:ea typeface="+mn-ea"/>
                <a:cs typeface="+mn-cs"/>
              </a:rPr>
            </a:br>
            <a:r>
              <a:rPr lang="en-US" sz="900" b="0" i="0" u="none" strike="noStrike" kern="1200" dirty="0">
                <a:solidFill>
                  <a:schemeClr val="tx1"/>
                </a:solidFill>
                <a:effectLst/>
                <a:latin typeface="Segoe UI Light" pitchFamily="34" charset="0"/>
                <a:ea typeface="+mn-ea"/>
                <a:cs typeface="+mn-cs"/>
              </a:rPr>
              <a:t>2. Universities can retrieve analytics data about their researchers' publications, topics, and venues. 3. Conference organizers can analyze the citation patterns of their conference papers. 4. Data scientists and computer science researchers can develop new ranking and analysis approaches over a large heterogeneous network.</a:t>
            </a:r>
            <a:r>
              <a:rPr lang="en-US" dirty="0"/>
              <a:t> </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 publication about our approach can be found here: http://research.microsoft.com/apps/pubs/default.aspx?id=246609  </a:t>
            </a:r>
            <a:r>
              <a:rPr lang="en-US" sz="900" b="0" i="0" u="none" strike="noStrike" kern="1200" dirty="0">
                <a:solidFill>
                  <a:schemeClr val="tx1"/>
                </a:solidFill>
                <a:effectLst/>
                <a:latin typeface="Segoe UI Light" pitchFamily="34" charset="0"/>
                <a:ea typeface="+mn-ea"/>
                <a:cs typeface="+mn-cs"/>
              </a:rPr>
              <a:t>The underlying data graph (Microsoft Academic Graph) is constructed over discovered academic papers on the web. The data is largely unstructured, of variable quality, and ambiguous.  We are constantly working to improve this data quality and to correctly aggregate the multiple instances of authors, papers, etc. into a single representative entity in the graph.       </a:t>
            </a:r>
            <a:r>
              <a:rPr lang="en-US" dirty="0"/>
              <a:t> </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b="1" dirty="0"/>
              <a:t>Knowledge Exploration Service API: </a:t>
            </a:r>
            <a:r>
              <a:rPr lang="en-US" sz="900" b="0" i="0" u="none" strike="noStrike" kern="1200" dirty="0">
                <a:solidFill>
                  <a:schemeClr val="tx1"/>
                </a:solidFill>
                <a:effectLst/>
                <a:latin typeface="Segoe UI Light" pitchFamily="34" charset="0"/>
                <a:ea typeface="+mn-ea"/>
                <a:cs typeface="+mn-cs"/>
              </a:rPr>
              <a:t>Enable interactive search experience over structured data via natural language.  Indexes customer's structured data (BYOD) with support for prefix completion.  Generates annotated interpretations/completions of natural language queries.</a:t>
            </a:r>
            <a:r>
              <a:rPr lang="en-US" dirty="0"/>
              <a:t> Publishers/libraries can use this to create interactive search over their publications similar to academic.microsoft.com.  Merchants can create interactive search experience to help users find and discover products.  Data owners can create systems that answer natural language user questions. </a:t>
            </a:r>
            <a:r>
              <a:rPr lang="en-US" sz="900" b="0" i="0" u="none" strike="noStrike" kern="1200" dirty="0">
                <a:solidFill>
                  <a:schemeClr val="tx1"/>
                </a:solidFill>
                <a:effectLst/>
                <a:latin typeface="Segoe UI Light" pitchFamily="34" charset="0"/>
                <a:ea typeface="+mn-ea"/>
                <a:cs typeface="+mn-cs"/>
              </a:rPr>
              <a:t>It works best when the structured data is clean and the natural language structure is simple and predictable.  Otherwise, customers will have to invest a bit of work to generate the structured data and author the grammar.  We are working on future components to simplify both authoring aspects.</a:t>
            </a:r>
            <a:r>
              <a:rPr lang="en-US" dirty="0"/>
              <a:t> </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r>
              <a:rPr lang="en-US" b="1" dirty="0"/>
              <a:t>Entity</a:t>
            </a:r>
            <a:r>
              <a:rPr lang="en-US" b="1" baseline="0" dirty="0"/>
              <a:t> Linking Service API: </a:t>
            </a:r>
            <a:r>
              <a:rPr lang="en-US" sz="900" b="0" i="0" u="none" strike="noStrike" kern="1200" dirty="0">
                <a:solidFill>
                  <a:schemeClr val="tx1"/>
                </a:solidFill>
                <a:effectLst/>
                <a:latin typeface="Segoe UI Light" pitchFamily="34" charset="0"/>
                <a:ea typeface="+mn-ea"/>
                <a:cs typeface="+mn-cs"/>
              </a:rPr>
              <a:t> Given a specific paragraph of text within a document, the Entity Linking will recognize and identify each separate entity based on the context and linking the entity to </a:t>
            </a:r>
            <a:r>
              <a:rPr lang="en-US" sz="900" b="0" i="0" u="none" strike="noStrike" kern="1200" dirty="0" err="1">
                <a:solidFill>
                  <a:schemeClr val="tx1"/>
                </a:solidFill>
                <a:effectLst/>
                <a:latin typeface="Segoe UI Light" pitchFamily="34" charset="0"/>
                <a:ea typeface="+mn-ea"/>
                <a:cs typeface="+mn-cs"/>
              </a:rPr>
              <a:t>wikipedia</a:t>
            </a:r>
            <a:r>
              <a:rPr lang="en-US" sz="900" b="0" i="0" u="none" strike="noStrike" kern="1200" dirty="0">
                <a:solidFill>
                  <a:schemeClr val="tx1"/>
                </a:solidFill>
                <a:effectLst/>
                <a:latin typeface="Segoe UI Light" pitchFamily="34" charset="0"/>
                <a:ea typeface="+mn-ea"/>
                <a:cs typeface="+mn-cs"/>
              </a:rPr>
              <a:t>.</a:t>
            </a:r>
            <a:r>
              <a:rPr lang="en-US" dirty="0"/>
              <a:t> Use cases: </a:t>
            </a:r>
            <a:r>
              <a:rPr lang="en-US" sz="900" b="0" i="0" u="none" strike="noStrike" kern="1200" dirty="0">
                <a:solidFill>
                  <a:schemeClr val="tx1"/>
                </a:solidFill>
                <a:effectLst/>
                <a:latin typeface="Segoe UI Light" pitchFamily="34" charset="0"/>
                <a:ea typeface="+mn-ea"/>
                <a:cs typeface="+mn-cs"/>
              </a:rPr>
              <a:t>A news agency would use this to analysis their news article to create relations between articles, a news agency would use this to generate tags for article and make recommendation for reader, a company would use this to track the PR articles mentioned it and product comments to track customer feedback. </a:t>
            </a:r>
            <a:r>
              <a:rPr lang="en-US" baseline="0" dirty="0"/>
              <a:t>We also have SDKs available for Entity Linking.</a:t>
            </a:r>
            <a:endParaRPr lang="en-US" dirty="0"/>
          </a:p>
          <a:p>
            <a:pPr marL="0" lvl="0" indent="0">
              <a:buFont typeface="Arial" panose="020B0604020202020204" pitchFamily="34" charset="0"/>
              <a:buNone/>
            </a:pPr>
            <a:endParaRPr lang="en-US" sz="9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u="none" strike="noStrike" kern="1200" dirty="0">
                <a:solidFill>
                  <a:schemeClr val="tx1"/>
                </a:solidFill>
                <a:effectLst/>
                <a:latin typeface="Segoe UI Light" pitchFamily="34" charset="0"/>
                <a:ea typeface="+mn-ea"/>
                <a:cs typeface="+mn-cs"/>
              </a:rPr>
              <a:t>Recommendations</a:t>
            </a:r>
            <a:r>
              <a:rPr lang="en-US" sz="900" b="1" i="0" u="none" strike="noStrike" kern="1200" baseline="0" dirty="0">
                <a:solidFill>
                  <a:schemeClr val="tx1"/>
                </a:solidFill>
                <a:effectLst/>
                <a:latin typeface="Segoe UI Light" pitchFamily="34" charset="0"/>
                <a:ea typeface="+mn-ea"/>
                <a:cs typeface="+mn-cs"/>
              </a:rPr>
              <a:t> API: </a:t>
            </a:r>
            <a:r>
              <a:rPr lang="en-US" dirty="0"/>
              <a:t>At</a:t>
            </a:r>
            <a:r>
              <a:rPr lang="en-US" baseline="0" dirty="0"/>
              <a:t> the time of publication, this data was not available.  Please email Rebecca Duffy, reduffy@microsoft.com, if you would like more information.  </a:t>
            </a:r>
            <a:endParaRPr lang="en-US" dirty="0"/>
          </a:p>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2/12/2017 11:56 AM</a:t>
            </a:fld>
            <a:endParaRPr lang="en-US" dirty="0">
              <a:solidFill>
                <a:prstClr val="black"/>
              </a:solidFill>
            </a:endParaRPr>
          </a:p>
        </p:txBody>
      </p:sp>
    </p:spTree>
    <p:extLst>
      <p:ext uri="{BB962C8B-B14F-4D97-AF65-F5344CB8AC3E}">
        <p14:creationId xmlns:p14="http://schemas.microsoft.com/office/powerpoint/2010/main" val="42863080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74721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161345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68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89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17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68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2/12/2017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546381626"/>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3" r:id="rId3"/>
    <p:sldLayoutId id="2147484629" r:id="rId4"/>
    <p:sldLayoutId id="2147484631" r:id="rId5"/>
    <p:sldLayoutId id="2147484630" r:id="rId6"/>
    <p:sldLayoutId id="21474846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userDrawn="1">
          <p15:clr>
            <a:srgbClr val="F26B43"/>
          </p15:clr>
        </p15:guide>
        <p15:guide id="2" pos="269" userDrawn="1">
          <p15:clr>
            <a:srgbClr val="F26B43"/>
          </p15:clr>
        </p15:guide>
        <p15:guide id="3" pos="7661" userDrawn="1">
          <p15:clr>
            <a:srgbClr val="F26B43"/>
          </p15:clr>
        </p15:guide>
        <p15:guide id="4" pos="7565" userDrawn="1">
          <p15:clr>
            <a:srgbClr val="F26B43"/>
          </p15:clr>
        </p15:guide>
        <p15:guide id="5" orient="horz" pos="187" userDrawn="1">
          <p15:clr>
            <a:srgbClr val="F26B43"/>
          </p15:clr>
        </p15:guide>
        <p15:guide id="6" orient="horz" pos="283" userDrawn="1">
          <p15:clr>
            <a:srgbClr val="F26B43"/>
          </p15:clr>
        </p15:guide>
        <p15:guide id="7" orient="horz" pos="4219" userDrawn="1">
          <p15:clr>
            <a:srgbClr val="F26B43"/>
          </p15:clr>
        </p15:guide>
        <p15:guide id="8" orient="horz" pos="412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mailto:javier.gomez@microsoft.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jp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www.microsoft.com/cognitive-services/en-us/vigiglobe-wizr" TargetMode="Externa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25.png"/><Relationship Id="rId4" Type="http://schemas.openxmlformats.org/officeDocument/2006/relationships/hyperlink" Target="https://www.microsoft.com/cognitive-services/en-us/blucup-zero-keyboard"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jsturtevant/happy-image-tester-django" TargetMode="External"/><Relationship Id="rId3" Type="http://schemas.openxmlformats.org/officeDocument/2006/relationships/hyperlink" Target="https://www.microsoft.com/cognitive-services/en-us/pricing" TargetMode="External"/><Relationship Id="rId7" Type="http://schemas.openxmlformats.org/officeDocument/2006/relationships/hyperlink" Target="https://github.com/southwood/project-oxford-python" TargetMode="External"/><Relationship Id="rId12" Type="http://schemas.openxmlformats.org/officeDocument/2006/relationships/hyperlink" Target="https://cognitive.uservoice.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hub.com/felixrieseberg/project-oxford" TargetMode="External"/><Relationship Id="rId11" Type="http://schemas.openxmlformats.org/officeDocument/2006/relationships/hyperlink" Target="https://social.msdn.microsoft.com/forums/azure/en-US/home?forum=mlapi" TargetMode="External"/><Relationship Id="rId5" Type="http://schemas.openxmlformats.org/officeDocument/2006/relationships/hyperlink" Target="https://github.com/Microsoft/ProjectOxford-ClientSDK" TargetMode="External"/><Relationship Id="rId10" Type="http://schemas.openxmlformats.org/officeDocument/2006/relationships/hyperlink" Target="https://stackoverflow.com/questions/tagged/microsoft-cognitive" TargetMode="External"/><Relationship Id="rId4" Type="http://schemas.openxmlformats.org/officeDocument/2006/relationships/hyperlink" Target="https://www.microsoft.com/cognitive-services/en-us/computer-vision-api/documentation" TargetMode="External"/><Relationship Id="rId9" Type="http://schemas.openxmlformats.org/officeDocument/2006/relationships/hyperlink" Target="https://github.com/jsturtevant/happy-image-tester-nodej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blogs.microsoft.com/next/2016/03/30/decades-of-computer-vision-research-one-swiss-army-knife/#sm.0000czoqxnzr5e5cvyb28mj4d6jej" TargetMode="External"/><Relationship Id="rId4" Type="http://schemas.openxmlformats.org/officeDocument/2006/relationships/hyperlink" Target="https://www.youtube.com/watch?v=R2mC-NUAmMk"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988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7" y="1206"/>
            <a:ext cx="12434400" cy="6992112"/>
          </a:xfrm>
          <a:prstGeom prst="rect">
            <a:avLst/>
          </a:prstGeom>
        </p:spPr>
      </p:pic>
      <p:sp>
        <p:nvSpPr>
          <p:cNvPr id="7" name="Rectangle 6"/>
          <p:cNvSpPr/>
          <p:nvPr/>
        </p:nvSpPr>
        <p:spPr bwMode="auto">
          <a:xfrm>
            <a:off x="655637" y="-18089"/>
            <a:ext cx="6172201" cy="70307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a:spcAft>
                <a:spcPts val="1500"/>
              </a:spcAft>
            </a:pPr>
            <a:endParaRPr lang="en-US" sz="1600" i="1" dirty="0">
              <a:solidFill>
                <a:schemeClr val="bg1"/>
              </a:solidFill>
            </a:endParaRPr>
          </a:p>
        </p:txBody>
      </p:sp>
      <p:sp>
        <p:nvSpPr>
          <p:cNvPr id="2" name="Title 1"/>
          <p:cNvSpPr>
            <a:spLocks noGrp="1"/>
          </p:cNvSpPr>
          <p:nvPr>
            <p:ph type="title" idx="4294967295"/>
          </p:nvPr>
        </p:nvSpPr>
        <p:spPr>
          <a:xfrm>
            <a:off x="884237" y="2811462"/>
            <a:ext cx="5715000" cy="1828800"/>
          </a:xfrm>
        </p:spPr>
        <p:txBody>
          <a:bodyPr anchor="ctr">
            <a:noAutofit/>
          </a:bodyPr>
          <a:lstStyle/>
          <a:p>
            <a:r>
              <a:rPr lang="en-US" sz="5400" spc="-100" dirty="0">
                <a:solidFill>
                  <a:schemeClr val="bg1"/>
                </a:solidFill>
              </a:rPr>
              <a:t>Microsoft </a:t>
            </a:r>
            <a:br>
              <a:rPr lang="en-US" sz="5400" spc="-100" dirty="0">
                <a:solidFill>
                  <a:schemeClr val="bg1"/>
                </a:solidFill>
              </a:rPr>
            </a:br>
            <a:r>
              <a:rPr lang="en-US" sz="5400" spc="-100" dirty="0">
                <a:solidFill>
                  <a:schemeClr val="bg1"/>
                </a:solidFill>
              </a:rPr>
              <a:t>Cognitive Services</a:t>
            </a:r>
          </a:p>
        </p:txBody>
      </p:sp>
      <p:sp>
        <p:nvSpPr>
          <p:cNvPr id="3" name="Rectangle 2"/>
          <p:cNvSpPr/>
          <p:nvPr/>
        </p:nvSpPr>
        <p:spPr>
          <a:xfrm>
            <a:off x="731837" y="4317096"/>
            <a:ext cx="6096001" cy="646331"/>
          </a:xfrm>
          <a:prstGeom prst="rect">
            <a:avLst/>
          </a:prstGeom>
        </p:spPr>
        <p:txBody>
          <a:bodyPr wrap="square" anchor="t">
            <a:spAutoFit/>
          </a:bodyPr>
          <a:lstStyle/>
          <a:p>
            <a:pPr marL="182845" defTabSz="931741" fontAlgn="base">
              <a:spcBef>
                <a:spcPts val="1199"/>
              </a:spcBef>
              <a:spcAft>
                <a:spcPts val="1199"/>
              </a:spcAft>
            </a:pPr>
            <a:r>
              <a:rPr lang="en-US" sz="3600" i="1" kern="0" dirty="0">
                <a:solidFill>
                  <a:schemeClr val="bg1"/>
                </a:solidFill>
                <a:latin typeface="+mj-lt"/>
              </a:rPr>
              <a:t>democratizing intelligence</a:t>
            </a:r>
          </a:p>
        </p:txBody>
      </p:sp>
      <p:sp>
        <p:nvSpPr>
          <p:cNvPr id="5" name="TextBox 4"/>
          <p:cNvSpPr txBox="1"/>
          <p:nvPr/>
        </p:nvSpPr>
        <p:spPr>
          <a:xfrm>
            <a:off x="884237" y="5677573"/>
            <a:ext cx="4297267" cy="984885"/>
          </a:xfrm>
          <a:prstGeom prst="rect">
            <a:avLst/>
          </a:prstGeom>
          <a:noFill/>
        </p:spPr>
        <p:txBody>
          <a:bodyPr wrap="none" rtlCol="0">
            <a:spAutoFit/>
          </a:bodyPr>
          <a:lstStyle/>
          <a:p>
            <a:r>
              <a:rPr lang="en-US" sz="2400" dirty="0">
                <a:solidFill>
                  <a:schemeClr val="bg1"/>
                </a:solidFill>
              </a:rPr>
              <a:t>Javier Gómez Lozano</a:t>
            </a:r>
          </a:p>
          <a:p>
            <a:r>
              <a:rPr lang="en-US" sz="1400" b="1" dirty="0">
                <a:solidFill>
                  <a:schemeClr val="bg1"/>
                </a:solidFill>
              </a:rPr>
              <a:t>Technical Evangelist </a:t>
            </a:r>
            <a:r>
              <a:rPr lang="en-US" b="1" dirty="0">
                <a:solidFill>
                  <a:schemeClr val="bg1"/>
                </a:solidFill>
              </a:rPr>
              <a:t>– </a:t>
            </a:r>
            <a:r>
              <a:rPr lang="en-US" dirty="0">
                <a:solidFill>
                  <a:schemeClr val="bg1"/>
                </a:solidFill>
              </a:rPr>
              <a:t>Microsoft Spain DX</a:t>
            </a:r>
          </a:p>
          <a:p>
            <a:r>
              <a:rPr lang="en-US" sz="1600" i="1" dirty="0">
                <a:solidFill>
                  <a:schemeClr val="bg1"/>
                </a:solidFill>
                <a:hlinkClick r:id="rId4"/>
              </a:rPr>
              <a:t>javier.gomez@microsoft.com</a:t>
            </a:r>
            <a:r>
              <a:rPr lang="en-US" sz="1600" i="1" dirty="0">
                <a:solidFill>
                  <a:schemeClr val="bg1"/>
                </a:solidFill>
              </a:rPr>
              <a:t> - @</a:t>
            </a:r>
            <a:r>
              <a:rPr lang="en-US" sz="1600" i="1" dirty="0" err="1">
                <a:solidFill>
                  <a:schemeClr val="bg1"/>
                </a:solidFill>
              </a:rPr>
              <a:t>javierglozano</a:t>
            </a:r>
            <a:endParaRPr lang="es-ES" sz="1600" i="1" dirty="0">
              <a:solidFill>
                <a:schemeClr val="bg1"/>
              </a:solidFill>
            </a:endParaRPr>
          </a:p>
        </p:txBody>
      </p:sp>
    </p:spTree>
    <p:extLst>
      <p:ext uri="{BB962C8B-B14F-4D97-AF65-F5344CB8AC3E}">
        <p14:creationId xmlns:p14="http://schemas.microsoft.com/office/powerpoint/2010/main" val="320871064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par>
                          <p:cTn id="13" fill="hold">
                            <p:stCondLst>
                              <p:cond delay="1200"/>
                            </p:stCondLst>
                            <p:childTnLst>
                              <p:par>
                                <p:cTn id="14" presetID="42" presetClass="path" presetSubtype="0" accel="50000" decel="50000" fill="hold" grpId="1" nodeType="afterEffect">
                                  <p:stCondLst>
                                    <p:cond delay="0"/>
                                  </p:stCondLst>
                                  <p:childTnLst>
                                    <p:animMotion origin="layout" path="M 1.98877E-6 -2.7054E-6 L 1.98877E-6 -0.03268 " pathEditMode="relative" rAng="0" ptsTypes="AA">
                                      <p:cBhvr>
                                        <p:cTn id="15" dur="500" fill="hold"/>
                                        <p:tgtEl>
                                          <p:spTgt spid="2"/>
                                        </p:tgtEl>
                                        <p:attrNameLst>
                                          <p:attrName>ppt_x</p:attrName>
                                          <p:attrName>ppt_y</p:attrName>
                                        </p:attrNameLst>
                                      </p:cBhvr>
                                      <p:rCtr x="0" y="-1634"/>
                                    </p:animMotion>
                                  </p:childTnLst>
                                </p:cTn>
                              </p:par>
                              <p:par>
                                <p:cTn id="16" presetID="10" presetClass="entr" presetSubtype="0" fill="hold" grpId="0"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2" grpId="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680827" y="370483"/>
            <a:ext cx="3784810" cy="769441"/>
            <a:chOff x="680827" y="370483"/>
            <a:chExt cx="3784810" cy="769441"/>
          </a:xfrm>
        </p:grpSpPr>
        <p:sp>
          <p:nvSpPr>
            <p:cNvPr id="116" name="Rectangle 115"/>
            <p:cNvSpPr/>
            <p:nvPr/>
          </p:nvSpPr>
          <p:spPr>
            <a:xfrm>
              <a:off x="1356203" y="370483"/>
              <a:ext cx="3109434" cy="769441"/>
            </a:xfrm>
            <a:prstGeom prst="rect">
              <a:avLst/>
            </a:prstGeom>
            <a:no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Knowledge</a:t>
              </a:r>
            </a:p>
          </p:txBody>
        </p:sp>
        <p:sp>
          <p:nvSpPr>
            <p:cNvPr id="115"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2" name="Group 1"/>
          <p:cNvGrpSpPr/>
          <p:nvPr/>
        </p:nvGrpSpPr>
        <p:grpSpPr>
          <a:xfrm>
            <a:off x="385794" y="369793"/>
            <a:ext cx="4079843" cy="775986"/>
            <a:chOff x="385794" y="369793"/>
            <a:chExt cx="4079843" cy="775986"/>
          </a:xfrm>
        </p:grpSpPr>
        <p:sp>
          <p:nvSpPr>
            <p:cNvPr id="123" name="Rectangle 122"/>
            <p:cNvSpPr/>
            <p:nvPr/>
          </p:nvSpPr>
          <p:spPr>
            <a:xfrm>
              <a:off x="385794" y="458609"/>
              <a:ext cx="1066799" cy="660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1356203" y="369793"/>
              <a:ext cx="3109434" cy="769441"/>
            </a:xfrm>
            <a:prstGeom prst="rect">
              <a:avLst/>
            </a:prstGeom>
            <a:solidFill>
              <a:schemeClr val="accent1"/>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Search</a:t>
              </a:r>
            </a:p>
          </p:txBody>
        </p:sp>
        <p:grpSp>
          <p:nvGrpSpPr>
            <p:cNvPr id="117" name="Group 116"/>
            <p:cNvGrpSpPr/>
            <p:nvPr/>
          </p:nvGrpSpPr>
          <p:grpSpPr>
            <a:xfrm>
              <a:off x="610542" y="462540"/>
              <a:ext cx="730895" cy="683239"/>
              <a:chOff x="10905951" y="3353835"/>
              <a:chExt cx="537571" cy="528489"/>
            </a:xfrm>
          </p:grpSpPr>
          <p:sp>
            <p:nvSpPr>
              <p:cNvPr id="118" name="Oval 13"/>
              <p:cNvSpPr>
                <a:spLocks noChangeArrowheads="1"/>
              </p:cNvSpPr>
              <p:nvPr/>
            </p:nvSpPr>
            <p:spPr bwMode="auto">
              <a:xfrm>
                <a:off x="11016824" y="3353835"/>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120" name="Freeform 14"/>
              <p:cNvSpPr>
                <a:spLocks/>
              </p:cNvSpPr>
              <p:nvPr/>
            </p:nvSpPr>
            <p:spPr bwMode="auto">
              <a:xfrm>
                <a:off x="10905951"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grpSp>
        <p:nvGrpSpPr>
          <p:cNvPr id="182" name="Group 181"/>
          <p:cNvGrpSpPr/>
          <p:nvPr/>
        </p:nvGrpSpPr>
        <p:grpSpPr>
          <a:xfrm>
            <a:off x="10255831" y="2704728"/>
            <a:ext cx="1600200" cy="1600200"/>
            <a:chOff x="10270699" y="2704728"/>
            <a:chExt cx="1600200" cy="1600200"/>
          </a:xfrm>
        </p:grpSpPr>
        <p:sp>
          <p:nvSpPr>
            <p:cNvPr id="27" name="Rectangle 2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10499067" y="2976928"/>
              <a:ext cx="1143464" cy="1055801"/>
              <a:chOff x="10499067" y="2976928"/>
              <a:chExt cx="1143464" cy="1055801"/>
            </a:xfrm>
          </p:grpSpPr>
          <p:grpSp>
            <p:nvGrpSpPr>
              <p:cNvPr id="110" name="Group 109"/>
              <p:cNvGrpSpPr/>
              <p:nvPr/>
            </p:nvGrpSpPr>
            <p:grpSpPr>
              <a:xfrm>
                <a:off x="10499067" y="2976928"/>
                <a:ext cx="1143464" cy="1055801"/>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5" name="Group 174"/>
              <p:cNvGrpSpPr/>
              <p:nvPr/>
            </p:nvGrpSpPr>
            <p:grpSpPr>
              <a:xfrm rot="3600000">
                <a:off x="10972033" y="3318014"/>
                <a:ext cx="370344" cy="228378"/>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74" name="Group 173"/>
          <p:cNvGrpSpPr/>
          <p:nvPr/>
        </p:nvGrpSpPr>
        <p:grpSpPr>
          <a:xfrm>
            <a:off x="5420715" y="2704730"/>
            <a:ext cx="1600200" cy="1600200"/>
            <a:chOff x="5435583" y="2704730"/>
            <a:chExt cx="1600200" cy="1600200"/>
          </a:xfrm>
        </p:grpSpPr>
        <p:sp>
          <p:nvSpPr>
            <p:cNvPr id="65" name="Rectangle 64"/>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3" name="Group 172"/>
            <p:cNvGrpSpPr/>
            <p:nvPr/>
          </p:nvGrpSpPr>
          <p:grpSpPr>
            <a:xfrm>
              <a:off x="5663951" y="2976930"/>
              <a:ext cx="1143464" cy="1055801"/>
              <a:chOff x="5663951" y="2976930"/>
              <a:chExt cx="1143464" cy="1055801"/>
            </a:xfrm>
          </p:grpSpPr>
          <p:grpSp>
            <p:nvGrpSpPr>
              <p:cNvPr id="102" name="Group 101"/>
              <p:cNvGrpSpPr/>
              <p:nvPr/>
            </p:nvGrpSpPr>
            <p:grpSpPr>
              <a:xfrm>
                <a:off x="5663951" y="2976930"/>
                <a:ext cx="1143464" cy="1055801"/>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1" name="Group 170"/>
              <p:cNvGrpSpPr/>
              <p:nvPr/>
            </p:nvGrpSpPr>
            <p:grpSpPr>
              <a:xfrm>
                <a:off x="6131283" y="3227584"/>
                <a:ext cx="391754" cy="391754"/>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59" name="Group 158"/>
          <p:cNvGrpSpPr/>
          <p:nvPr/>
        </p:nvGrpSpPr>
        <p:grpSpPr>
          <a:xfrm>
            <a:off x="3003157" y="2704730"/>
            <a:ext cx="1600200" cy="1600200"/>
            <a:chOff x="3018025" y="2704730"/>
            <a:chExt cx="1600200" cy="1600200"/>
          </a:xfrm>
        </p:grpSpPr>
        <p:sp>
          <p:nvSpPr>
            <p:cNvPr id="58" name="Rectangle 57"/>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3246393" y="2976930"/>
              <a:ext cx="1143464" cy="1055801"/>
              <a:chOff x="3246393" y="2976930"/>
              <a:chExt cx="1143464" cy="1055801"/>
            </a:xfrm>
          </p:grpSpPr>
          <p:grpSp>
            <p:nvGrpSpPr>
              <p:cNvPr id="97" name="Group 96"/>
              <p:cNvGrpSpPr/>
              <p:nvPr/>
            </p:nvGrpSpPr>
            <p:grpSpPr>
              <a:xfrm>
                <a:off x="3246393" y="2976930"/>
                <a:ext cx="1143464" cy="1055801"/>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3" name="Group 142"/>
          <p:cNvGrpSpPr/>
          <p:nvPr/>
        </p:nvGrpSpPr>
        <p:grpSpPr>
          <a:xfrm>
            <a:off x="585599" y="2704730"/>
            <a:ext cx="1600200" cy="1600200"/>
            <a:chOff x="600467" y="2704730"/>
            <a:chExt cx="1600200" cy="1600200"/>
          </a:xfrm>
        </p:grpSpPr>
        <p:sp>
          <p:nvSpPr>
            <p:cNvPr id="51" name="Rectangle 50"/>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2" name="Group 141"/>
            <p:cNvGrpSpPr/>
            <p:nvPr/>
          </p:nvGrpSpPr>
          <p:grpSpPr>
            <a:xfrm>
              <a:off x="828835" y="2976930"/>
              <a:ext cx="1143464" cy="1055801"/>
              <a:chOff x="828835" y="2976930"/>
              <a:chExt cx="1143464" cy="1055801"/>
            </a:xfrm>
          </p:grpSpPr>
          <p:grpSp>
            <p:nvGrpSpPr>
              <p:cNvPr id="8" name="Group 7"/>
              <p:cNvGrpSpPr/>
              <p:nvPr/>
            </p:nvGrpSpPr>
            <p:grpSpPr>
              <a:xfrm>
                <a:off x="828835" y="2976930"/>
                <a:ext cx="1143464" cy="1055801"/>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0" name="Group 9"/>
          <p:cNvGrpSpPr/>
          <p:nvPr/>
        </p:nvGrpSpPr>
        <p:grpSpPr>
          <a:xfrm>
            <a:off x="7838273" y="2704730"/>
            <a:ext cx="1600200" cy="1600200"/>
            <a:chOff x="7853141" y="2704730"/>
            <a:chExt cx="1600200" cy="1600200"/>
          </a:xfrm>
        </p:grpSpPr>
        <p:sp>
          <p:nvSpPr>
            <p:cNvPr id="72" name="Rectangle 71"/>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8081509" y="2976930"/>
              <a:ext cx="1143464" cy="1055801"/>
              <a:chOff x="8081509" y="2976930"/>
              <a:chExt cx="1143464" cy="1055801"/>
            </a:xfrm>
          </p:grpSpPr>
          <p:grpSp>
            <p:nvGrpSpPr>
              <p:cNvPr id="106" name="Group 105"/>
              <p:cNvGrpSpPr/>
              <p:nvPr/>
            </p:nvGrpSpPr>
            <p:grpSpPr>
              <a:xfrm>
                <a:off x="8081509" y="2976930"/>
                <a:ext cx="1143464" cy="1055801"/>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 name="Group 32"/>
          <p:cNvGrpSpPr/>
          <p:nvPr/>
        </p:nvGrpSpPr>
        <p:grpSpPr>
          <a:xfrm>
            <a:off x="286494" y="4327635"/>
            <a:ext cx="2198407" cy="1344001"/>
            <a:chOff x="301362" y="4327635"/>
            <a:chExt cx="2198407" cy="1344001"/>
          </a:xfrm>
        </p:grpSpPr>
        <p:sp>
          <p:nvSpPr>
            <p:cNvPr id="34" name="TextBox 33"/>
            <p:cNvSpPr txBox="1"/>
            <p:nvPr/>
          </p:nvSpPr>
          <p:spPr>
            <a:xfrm>
              <a:off x="301362" y="4327635"/>
              <a:ext cx="219840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Web Search API</a:t>
              </a:r>
            </a:p>
          </p:txBody>
        </p:sp>
        <p:sp>
          <p:nvSpPr>
            <p:cNvPr id="35" name="Rectangle 34"/>
            <p:cNvSpPr/>
            <p:nvPr/>
          </p:nvSpPr>
          <p:spPr>
            <a:xfrm>
              <a:off x="301362" y="5108405"/>
              <a:ext cx="2198407" cy="563231"/>
            </a:xfrm>
            <a:prstGeom prst="rect">
              <a:avLst/>
            </a:prstGeom>
          </p:spPr>
          <p:txBody>
            <a:bodyPr wrap="square">
              <a:spAutoFit/>
            </a:bodyPr>
            <a:lstStyle/>
            <a:p>
              <a:pPr algn="ctr">
                <a:lnSpc>
                  <a:spcPct val="90000"/>
                </a:lnSpc>
                <a:spcAft>
                  <a:spcPts val="600"/>
                </a:spcAft>
              </a:pPr>
              <a:r>
                <a:rPr lang="en-US" sz="1700" dirty="0">
                  <a:solidFill>
                    <a:schemeClr val="accent6"/>
                  </a:solidFill>
                </a:rPr>
                <a:t>Connect powerful search to your apps</a:t>
              </a:r>
            </a:p>
          </p:txBody>
        </p:sp>
      </p:grpSp>
      <p:grpSp>
        <p:nvGrpSpPr>
          <p:cNvPr id="36" name="Group 35"/>
          <p:cNvGrpSpPr/>
          <p:nvPr/>
        </p:nvGrpSpPr>
        <p:grpSpPr>
          <a:xfrm>
            <a:off x="7534163" y="4327634"/>
            <a:ext cx="2198407" cy="1579451"/>
            <a:chOff x="7555860" y="4327634"/>
            <a:chExt cx="2198407" cy="1579451"/>
          </a:xfrm>
        </p:grpSpPr>
        <p:sp>
          <p:nvSpPr>
            <p:cNvPr id="37" name="TextBox 36"/>
            <p:cNvSpPr txBox="1"/>
            <p:nvPr/>
          </p:nvSpPr>
          <p:spPr>
            <a:xfrm>
              <a:off x="7555860" y="4327634"/>
              <a:ext cx="219840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Video Search API</a:t>
              </a:r>
            </a:p>
          </p:txBody>
        </p:sp>
        <p:sp>
          <p:nvSpPr>
            <p:cNvPr id="38" name="Rectangle 37"/>
            <p:cNvSpPr/>
            <p:nvPr/>
          </p:nvSpPr>
          <p:spPr>
            <a:xfrm>
              <a:off x="7555860"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Trending videos, detailed metadata, and rich results</a:t>
              </a:r>
            </a:p>
          </p:txBody>
        </p:sp>
      </p:grpSp>
      <p:grpSp>
        <p:nvGrpSpPr>
          <p:cNvPr id="39" name="Group 38"/>
          <p:cNvGrpSpPr/>
          <p:nvPr/>
        </p:nvGrpSpPr>
        <p:grpSpPr>
          <a:xfrm>
            <a:off x="2596187" y="4327635"/>
            <a:ext cx="2418248" cy="1579450"/>
            <a:chOff x="2611055" y="4327635"/>
            <a:chExt cx="2418248" cy="1579450"/>
          </a:xfrm>
        </p:grpSpPr>
        <p:sp>
          <p:nvSpPr>
            <p:cNvPr id="40" name="TextBox 39"/>
            <p:cNvSpPr txBox="1"/>
            <p:nvPr/>
          </p:nvSpPr>
          <p:spPr>
            <a:xfrm>
              <a:off x="2611055" y="4327635"/>
              <a:ext cx="2418248"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Autosuggest API</a:t>
              </a:r>
            </a:p>
          </p:txBody>
        </p:sp>
        <p:sp>
          <p:nvSpPr>
            <p:cNvPr id="41" name="Rectangle 40"/>
            <p:cNvSpPr/>
            <p:nvPr/>
          </p:nvSpPr>
          <p:spPr>
            <a:xfrm>
              <a:off x="2611055" y="5108405"/>
              <a:ext cx="2418248" cy="798680"/>
            </a:xfrm>
            <a:prstGeom prst="rect">
              <a:avLst/>
            </a:prstGeom>
          </p:spPr>
          <p:txBody>
            <a:bodyPr wrap="square">
              <a:spAutoFit/>
            </a:bodyPr>
            <a:lstStyle/>
            <a:p>
              <a:pPr algn="ctr">
                <a:lnSpc>
                  <a:spcPct val="90000"/>
                </a:lnSpc>
                <a:spcAft>
                  <a:spcPts val="600"/>
                </a:spcAft>
              </a:pPr>
              <a:r>
                <a:rPr lang="en-US" sz="1700" dirty="0">
                  <a:solidFill>
                    <a:schemeClr val="accent6"/>
                  </a:solidFill>
                </a:rPr>
                <a:t>Give your app intelligent autosuggest options for searches</a:t>
              </a:r>
            </a:p>
          </p:txBody>
        </p:sp>
      </p:grpSp>
      <p:grpSp>
        <p:nvGrpSpPr>
          <p:cNvPr id="42" name="Group 41"/>
          <p:cNvGrpSpPr/>
          <p:nvPr/>
        </p:nvGrpSpPr>
        <p:grpSpPr>
          <a:xfrm>
            <a:off x="5009113" y="4327635"/>
            <a:ext cx="2418248" cy="1579450"/>
            <a:chOff x="5009113" y="4327635"/>
            <a:chExt cx="2418248" cy="1579450"/>
          </a:xfrm>
        </p:grpSpPr>
        <p:sp>
          <p:nvSpPr>
            <p:cNvPr id="43" name="TextBox 42"/>
            <p:cNvSpPr txBox="1"/>
            <p:nvPr/>
          </p:nvSpPr>
          <p:spPr>
            <a:xfrm>
              <a:off x="5009113" y="4327635"/>
              <a:ext cx="2418248"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Image Search API</a:t>
              </a:r>
            </a:p>
          </p:txBody>
        </p:sp>
        <p:sp>
          <p:nvSpPr>
            <p:cNvPr id="44" name="Rectangle 43"/>
            <p:cNvSpPr/>
            <p:nvPr/>
          </p:nvSpPr>
          <p:spPr>
            <a:xfrm>
              <a:off x="5119034"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Bring advanced image and metadata search to your app</a:t>
              </a:r>
            </a:p>
          </p:txBody>
        </p:sp>
      </p:grpSp>
      <p:grpSp>
        <p:nvGrpSpPr>
          <p:cNvPr id="47" name="Group 46"/>
          <p:cNvGrpSpPr/>
          <p:nvPr/>
        </p:nvGrpSpPr>
        <p:grpSpPr>
          <a:xfrm>
            <a:off x="9961875" y="4327632"/>
            <a:ext cx="2198407" cy="1579451"/>
            <a:chOff x="9971594" y="4327632"/>
            <a:chExt cx="2198407" cy="1579451"/>
          </a:xfrm>
        </p:grpSpPr>
        <p:sp>
          <p:nvSpPr>
            <p:cNvPr id="48" name="TextBox 47"/>
            <p:cNvSpPr txBox="1"/>
            <p:nvPr/>
          </p:nvSpPr>
          <p:spPr>
            <a:xfrm>
              <a:off x="10071521" y="4327632"/>
              <a:ext cx="1998552"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News Search API</a:t>
              </a:r>
            </a:p>
          </p:txBody>
        </p:sp>
        <p:sp>
          <p:nvSpPr>
            <p:cNvPr id="49" name="Rectangle 48"/>
            <p:cNvSpPr/>
            <p:nvPr/>
          </p:nvSpPr>
          <p:spPr>
            <a:xfrm>
              <a:off x="9971594" y="5108403"/>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Link your users to robust and timely news searches</a:t>
              </a:r>
            </a:p>
          </p:txBody>
        </p:sp>
      </p:grpSp>
    </p:spTree>
    <p:extLst>
      <p:ext uri="{BB962C8B-B14F-4D97-AF65-F5344CB8AC3E}">
        <p14:creationId xmlns:p14="http://schemas.microsoft.com/office/powerpoint/2010/main" val="164997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95"/>
                                        </p:tgtEl>
                                      </p:cBhvr>
                                    </p:animEffect>
                                    <p:anim calcmode="lin" valueType="num">
                                      <p:cBhvr>
                                        <p:cTn id="7" dur="300"/>
                                        <p:tgtEl>
                                          <p:spTgt spid="95"/>
                                        </p:tgtEl>
                                        <p:attrNameLst>
                                          <p:attrName>ppt_x</p:attrName>
                                        </p:attrNameLst>
                                      </p:cBhvr>
                                      <p:tavLst>
                                        <p:tav tm="0">
                                          <p:val>
                                            <p:strVal val="ppt_x"/>
                                          </p:val>
                                        </p:tav>
                                        <p:tav tm="100000">
                                          <p:val>
                                            <p:strVal val="ppt_x"/>
                                          </p:val>
                                        </p:tav>
                                      </p:tavLst>
                                    </p:anim>
                                    <p:anim calcmode="lin" valueType="num">
                                      <p:cBhvr>
                                        <p:cTn id="8" dur="300"/>
                                        <p:tgtEl>
                                          <p:spTgt spid="95"/>
                                        </p:tgtEl>
                                        <p:attrNameLst>
                                          <p:attrName>ppt_y</p:attrName>
                                        </p:attrNameLst>
                                      </p:cBhvr>
                                      <p:tavLst>
                                        <p:tav tm="0">
                                          <p:val>
                                            <p:strVal val="ppt_y"/>
                                          </p:val>
                                        </p:tav>
                                        <p:tav tm="100000">
                                          <p:val>
                                            <p:strVal val="ppt_y+.1"/>
                                          </p:val>
                                        </p:tav>
                                      </p:tavLst>
                                    </p:anim>
                                    <p:set>
                                      <p:cBhvr>
                                        <p:cTn id="9" dur="1" fill="hold">
                                          <p:stCondLst>
                                            <p:cond delay="299"/>
                                          </p:stCondLst>
                                        </p:cTn>
                                        <p:tgtEl>
                                          <p:spTgt spid="95"/>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3"/>
                                        </p:tgtEl>
                                        <p:attrNameLst>
                                          <p:attrName>style.visibility</p:attrName>
                                        </p:attrNameLst>
                                      </p:cBhvr>
                                      <p:to>
                                        <p:strVal val="visible"/>
                                      </p:to>
                                    </p:set>
                                    <p:animEffect transition="in" filter="fade">
                                      <p:cBhvr>
                                        <p:cTn id="19" dur="500"/>
                                        <p:tgtEl>
                                          <p:spTgt spid="143"/>
                                        </p:tgtEl>
                                      </p:cBhvr>
                                    </p:animEffect>
                                  </p:childTnLst>
                                </p:cTn>
                              </p:par>
                              <p:par>
                                <p:cTn id="20" presetID="47" presetClass="entr" presetSubtype="0" fill="hold" nodeType="withEffect">
                                  <p:stCondLst>
                                    <p:cond delay="2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300"/>
                                        <p:tgtEl>
                                          <p:spTgt spid="33"/>
                                        </p:tgtEl>
                                      </p:cBhvr>
                                    </p:animEffect>
                                    <p:anim calcmode="lin" valueType="num">
                                      <p:cBhvr>
                                        <p:cTn id="23" dur="300" fill="hold"/>
                                        <p:tgtEl>
                                          <p:spTgt spid="33"/>
                                        </p:tgtEl>
                                        <p:attrNameLst>
                                          <p:attrName>ppt_x</p:attrName>
                                        </p:attrNameLst>
                                      </p:cBhvr>
                                      <p:tavLst>
                                        <p:tav tm="0">
                                          <p:val>
                                            <p:strVal val="#ppt_x"/>
                                          </p:val>
                                        </p:tav>
                                        <p:tav tm="100000">
                                          <p:val>
                                            <p:strVal val="#ppt_x"/>
                                          </p:val>
                                        </p:tav>
                                      </p:tavLst>
                                    </p:anim>
                                    <p:anim calcmode="lin" valueType="num">
                                      <p:cBhvr>
                                        <p:cTn id="24" dur="3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9"/>
                                        </p:tgtEl>
                                        <p:attrNameLst>
                                          <p:attrName>style.visibility</p:attrName>
                                        </p:attrNameLst>
                                      </p:cBhvr>
                                      <p:to>
                                        <p:strVal val="visible"/>
                                      </p:to>
                                    </p:set>
                                    <p:animEffect transition="in" filter="fade">
                                      <p:cBhvr>
                                        <p:cTn id="29" dur="500"/>
                                        <p:tgtEl>
                                          <p:spTgt spid="159"/>
                                        </p:tgtEl>
                                      </p:cBhvr>
                                    </p:animEffect>
                                  </p:childTnLst>
                                </p:cTn>
                              </p:par>
                              <p:par>
                                <p:cTn id="30" presetID="47" presetClass="entr" presetSubtype="0" fill="hold" nodeType="with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300"/>
                                        <p:tgtEl>
                                          <p:spTgt spid="39"/>
                                        </p:tgtEl>
                                      </p:cBhvr>
                                    </p:animEffect>
                                    <p:anim calcmode="lin" valueType="num">
                                      <p:cBhvr>
                                        <p:cTn id="33" dur="300" fill="hold"/>
                                        <p:tgtEl>
                                          <p:spTgt spid="39"/>
                                        </p:tgtEl>
                                        <p:attrNameLst>
                                          <p:attrName>ppt_x</p:attrName>
                                        </p:attrNameLst>
                                      </p:cBhvr>
                                      <p:tavLst>
                                        <p:tav tm="0">
                                          <p:val>
                                            <p:strVal val="#ppt_x"/>
                                          </p:val>
                                        </p:tav>
                                        <p:tav tm="100000">
                                          <p:val>
                                            <p:strVal val="#ppt_x"/>
                                          </p:val>
                                        </p:tav>
                                      </p:tavLst>
                                    </p:anim>
                                    <p:anim calcmode="lin" valueType="num">
                                      <p:cBhvr>
                                        <p:cTn id="34" dur="3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4"/>
                                        </p:tgtEl>
                                        <p:attrNameLst>
                                          <p:attrName>style.visibility</p:attrName>
                                        </p:attrNameLst>
                                      </p:cBhvr>
                                      <p:to>
                                        <p:strVal val="visible"/>
                                      </p:to>
                                    </p:set>
                                    <p:animEffect transition="in" filter="fade">
                                      <p:cBhvr>
                                        <p:cTn id="39" dur="500"/>
                                        <p:tgtEl>
                                          <p:spTgt spid="174"/>
                                        </p:tgtEl>
                                      </p:cBhvr>
                                    </p:animEffect>
                                  </p:childTnLst>
                                </p:cTn>
                              </p:par>
                              <p:par>
                                <p:cTn id="40" presetID="47" presetClass="entr" presetSubtype="0" fill="hold" nodeType="withEffect">
                                  <p:stCondLst>
                                    <p:cond delay="25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300"/>
                                        <p:tgtEl>
                                          <p:spTgt spid="42"/>
                                        </p:tgtEl>
                                      </p:cBhvr>
                                    </p:animEffect>
                                    <p:anim calcmode="lin" valueType="num">
                                      <p:cBhvr>
                                        <p:cTn id="43" dur="300" fill="hold"/>
                                        <p:tgtEl>
                                          <p:spTgt spid="42"/>
                                        </p:tgtEl>
                                        <p:attrNameLst>
                                          <p:attrName>ppt_x</p:attrName>
                                        </p:attrNameLst>
                                      </p:cBhvr>
                                      <p:tavLst>
                                        <p:tav tm="0">
                                          <p:val>
                                            <p:strVal val="#ppt_x"/>
                                          </p:val>
                                        </p:tav>
                                        <p:tav tm="100000">
                                          <p:val>
                                            <p:strVal val="#ppt_x"/>
                                          </p:val>
                                        </p:tav>
                                      </p:tavLst>
                                    </p:anim>
                                    <p:anim calcmode="lin" valueType="num">
                                      <p:cBhvr>
                                        <p:cTn id="44" dur="3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47" presetClass="entr" presetSubtype="0" fill="hold" nodeType="withEffect">
                                  <p:stCondLst>
                                    <p:cond delay="25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300"/>
                                        <p:tgtEl>
                                          <p:spTgt spid="36"/>
                                        </p:tgtEl>
                                      </p:cBhvr>
                                    </p:animEffect>
                                    <p:anim calcmode="lin" valueType="num">
                                      <p:cBhvr>
                                        <p:cTn id="53" dur="300" fill="hold"/>
                                        <p:tgtEl>
                                          <p:spTgt spid="36"/>
                                        </p:tgtEl>
                                        <p:attrNameLst>
                                          <p:attrName>ppt_x</p:attrName>
                                        </p:attrNameLst>
                                      </p:cBhvr>
                                      <p:tavLst>
                                        <p:tav tm="0">
                                          <p:val>
                                            <p:strVal val="#ppt_x"/>
                                          </p:val>
                                        </p:tav>
                                        <p:tav tm="100000">
                                          <p:val>
                                            <p:strVal val="#ppt_x"/>
                                          </p:val>
                                        </p:tav>
                                      </p:tavLst>
                                    </p:anim>
                                    <p:anim calcmode="lin" valueType="num">
                                      <p:cBhvr>
                                        <p:cTn id="54" dur="3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82"/>
                                        </p:tgtEl>
                                        <p:attrNameLst>
                                          <p:attrName>style.visibility</p:attrName>
                                        </p:attrNameLst>
                                      </p:cBhvr>
                                      <p:to>
                                        <p:strVal val="visible"/>
                                      </p:to>
                                    </p:set>
                                    <p:animEffect transition="in" filter="fade">
                                      <p:cBhvr>
                                        <p:cTn id="59" dur="500"/>
                                        <p:tgtEl>
                                          <p:spTgt spid="182"/>
                                        </p:tgtEl>
                                      </p:cBhvr>
                                    </p:animEffect>
                                  </p:childTnLst>
                                </p:cTn>
                              </p:par>
                              <p:par>
                                <p:cTn id="60" presetID="47" presetClass="entr" presetSubtype="0" fill="hold" nodeType="withEffect">
                                  <p:stCondLst>
                                    <p:cond delay="25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300"/>
                                        <p:tgtEl>
                                          <p:spTgt spid="47"/>
                                        </p:tgtEl>
                                      </p:cBhvr>
                                    </p:animEffect>
                                    <p:anim calcmode="lin" valueType="num">
                                      <p:cBhvr>
                                        <p:cTn id="63" dur="300" fill="hold"/>
                                        <p:tgtEl>
                                          <p:spTgt spid="47"/>
                                        </p:tgtEl>
                                        <p:attrNameLst>
                                          <p:attrName>ppt_x</p:attrName>
                                        </p:attrNameLst>
                                      </p:cBhvr>
                                      <p:tavLst>
                                        <p:tav tm="0">
                                          <p:val>
                                            <p:strVal val="#ppt_x"/>
                                          </p:val>
                                        </p:tav>
                                        <p:tav tm="100000">
                                          <p:val>
                                            <p:strVal val="#ppt_x"/>
                                          </p:val>
                                        </p:tav>
                                      </p:tavLst>
                                    </p:anim>
                                    <p:anim calcmode="lin" valueType="num">
                                      <p:cBhvr>
                                        <p:cTn id="64" dur="3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contrast="-20000"/>
                    </a14:imgEffect>
                  </a14:imgLayer>
                </a14:imgProps>
              </a:ext>
              <a:ext uri="{28A0092B-C50C-407E-A947-70E740481C1C}">
                <a14:useLocalDpi xmlns:a14="http://schemas.microsoft.com/office/drawing/2010/main" val="0"/>
              </a:ext>
            </a:extLst>
          </a:blip>
          <a:srcRect l="37218" t="1437"/>
          <a:stretch/>
        </p:blipFill>
        <p:spPr>
          <a:xfrm>
            <a:off x="5751871" y="0"/>
            <a:ext cx="6684604" cy="6994525"/>
          </a:xfrm>
          <a:prstGeom prst="rect">
            <a:avLst/>
          </a:prstGeom>
        </p:spPr>
      </p:pic>
      <p:pic>
        <p:nvPicPr>
          <p:cNvPr id="8" name="Picture Placeholder 7"/>
          <p:cNvPicPr>
            <a:picLocks noGrp="1" noChangeAspect="1"/>
          </p:cNvPicPr>
          <p:nvPr>
            <p:ph type="pic" sz="quarter" idx="10"/>
          </p:nvPr>
        </p:nvPicPr>
        <p:blipFill>
          <a:blip r:embed="rId5"/>
          <a:srcRect l="60" r="60"/>
          <a:stretch>
            <a:fillRect/>
          </a:stretch>
        </p:blipFill>
        <p:spPr/>
      </p:pic>
      <p:sp>
        <p:nvSpPr>
          <p:cNvPr id="5" name="Text Placeholder 4"/>
          <p:cNvSpPr>
            <a:spLocks noGrp="1"/>
          </p:cNvSpPr>
          <p:nvPr>
            <p:ph type="body" sz="quarter" idx="11"/>
          </p:nvPr>
        </p:nvSpPr>
        <p:spPr/>
        <p:txBody>
          <a:bodyPr/>
          <a:lstStyle/>
          <a:p>
            <a:r>
              <a:rPr lang="en-US" dirty="0"/>
              <a:t>APIs in action</a:t>
            </a:r>
          </a:p>
          <a:p>
            <a:r>
              <a:rPr lang="en-US" sz="4400" dirty="0"/>
              <a:t>&lt;insert demo title&gt;</a:t>
            </a:r>
          </a:p>
        </p:txBody>
      </p:sp>
    </p:spTree>
    <p:extLst>
      <p:ext uri="{BB962C8B-B14F-4D97-AF65-F5344CB8AC3E}">
        <p14:creationId xmlns:p14="http://schemas.microsoft.com/office/powerpoint/2010/main" val="2954505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nodeType="withEffect">
                                  <p:stCondLst>
                                    <p:cond delay="0"/>
                                  </p:stCondLst>
                                  <p:childTnLst>
                                    <p:animMotion origin="layout" path="M -1.81516E-6 0 L 0.06587 0 " pathEditMode="relative" rAng="0" ptsTypes="AA">
                                      <p:cBhvr>
                                        <p:cTn id="9" dur="750" spd="-100000" fill="hold"/>
                                        <p:tgtEl>
                                          <p:spTgt spid="3"/>
                                        </p:tgtEl>
                                        <p:attrNameLst>
                                          <p:attrName>ppt_x</p:attrName>
                                          <p:attrName>ppt_y</p:attrName>
                                        </p:attrNameLst>
                                      </p:cBhvr>
                                      <p:rCtr x="32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338" b="-38"/>
          <a:stretch/>
        </p:blipFill>
        <p:spPr>
          <a:xfrm>
            <a:off x="0" y="-84137"/>
            <a:ext cx="12436475" cy="7086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6437" y="754062"/>
            <a:ext cx="3228470" cy="545253"/>
          </a:xfrm>
          <a:prstGeom prst="rect">
            <a:avLst/>
          </a:prstGeom>
        </p:spPr>
      </p:pic>
      <p:grpSp>
        <p:nvGrpSpPr>
          <p:cNvPr id="18" name="Group 17"/>
          <p:cNvGrpSpPr/>
          <p:nvPr/>
        </p:nvGrpSpPr>
        <p:grpSpPr>
          <a:xfrm>
            <a:off x="-2" y="1510765"/>
            <a:ext cx="6539092" cy="3972994"/>
            <a:chOff x="-2" y="2125662"/>
            <a:chExt cx="6539092" cy="3972994"/>
          </a:xfrm>
        </p:grpSpPr>
        <p:sp>
          <p:nvSpPr>
            <p:cNvPr id="19" name="Rectangle 18"/>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a:spcAft>
                  <a:spcPts val="1500"/>
                </a:spcAft>
              </a:pPr>
              <a:r>
                <a:rPr lang="en-US" sz="2400" dirty="0">
                  <a:solidFill>
                    <a:schemeClr val="bg1"/>
                  </a:solidFill>
                </a:rPr>
                <a:t>“I have not seen anything comparable. We can use the Computer Vision API to prove to our clients the reliability of the data, so they can be confident making important business decisions based on that information.”</a:t>
              </a:r>
              <a:endParaRPr lang="en-US" sz="2400" i="1" dirty="0">
                <a:solidFill>
                  <a:schemeClr val="bg1"/>
                </a:solidFill>
              </a:endParaRPr>
            </a:p>
            <a:p>
              <a:pPr algn="r">
                <a:spcAft>
                  <a:spcPts val="1500"/>
                </a:spcAft>
              </a:pPr>
              <a:r>
                <a:rPr lang="nl-NL" sz="1700" dirty="0">
                  <a:solidFill>
                    <a:schemeClr val="bg1"/>
                  </a:solidFill>
                </a:rPr>
                <a:t>Vigiglobe CEO Leendert de Voogd </a:t>
              </a:r>
              <a:endParaRPr lang="en-US" sz="1700" i="1" dirty="0">
                <a:solidFill>
                  <a:schemeClr val="bg1"/>
                </a:solidFill>
              </a:endParaRPr>
            </a:p>
          </p:txBody>
        </p:sp>
        <p:sp>
          <p:nvSpPr>
            <p:cNvPr id="21" name="TextBox 20"/>
            <p:cNvSpPr txBox="1"/>
            <p:nvPr/>
          </p:nvSpPr>
          <p:spPr>
            <a:xfrm>
              <a:off x="293966" y="5561202"/>
              <a:ext cx="2418291" cy="530915"/>
            </a:xfrm>
            <a:prstGeom prst="rect">
              <a:avLst/>
            </a:prstGeom>
            <a:noFill/>
          </p:spPr>
          <p:txBody>
            <a:bodyPr wrap="none" lIns="182880" tIns="146304" rIns="182880" bIns="146304" rtlCol="0" anchor="ctr">
              <a:spAutoFit/>
            </a:bodyPr>
            <a:lstStyle/>
            <a:p>
              <a:pPr>
                <a:lnSpc>
                  <a:spcPct val="90000"/>
                </a:lnSpc>
                <a:spcAft>
                  <a:spcPts val="600"/>
                </a:spcAft>
              </a:pPr>
              <a:r>
                <a:rPr lang="en-US" sz="1700" dirty="0">
                  <a:solidFill>
                    <a:schemeClr val="bg1"/>
                  </a:solidFill>
                  <a:latin typeface="Segoe UI Semibold" panose="020B0702040204020203" pitchFamily="34" charset="0"/>
                  <a:cs typeface="Segoe UI Semibold" panose="020B0702040204020203" pitchFamily="34" charset="0"/>
                </a:rPr>
                <a:t>Computer Vision API</a:t>
              </a:r>
            </a:p>
          </p:txBody>
        </p:sp>
        <p:sp>
          <p:nvSpPr>
            <p:cNvPr id="22" name="TextBox 21">
              <a:hlinkClick r:id="rId5"/>
            </p:cNvPr>
            <p:cNvSpPr txBox="1"/>
            <p:nvPr/>
          </p:nvSpPr>
          <p:spPr>
            <a:xfrm>
              <a:off x="4544934" y="5653232"/>
              <a:ext cx="1895199" cy="346855"/>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Read Case Study Here</a:t>
              </a:r>
            </a:p>
          </p:txBody>
        </p:sp>
      </p:grpSp>
    </p:spTree>
    <p:extLst>
      <p:ext uri="{BB962C8B-B14F-4D97-AF65-F5344CB8AC3E}">
        <p14:creationId xmlns:p14="http://schemas.microsoft.com/office/powerpoint/2010/main" val="29208163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19356" y="-9226"/>
            <a:ext cx="12455831" cy="7007241"/>
            <a:chOff x="-19356" y="-9226"/>
            <a:chExt cx="12455831" cy="7007241"/>
          </a:xfrm>
        </p:grpSpPr>
        <p:pic>
          <p:nvPicPr>
            <p:cNvPr id="2" name="Picture 1"/>
            <p:cNvPicPr>
              <a:picLocks noChangeAspect="1"/>
            </p:cNvPicPr>
            <p:nvPr/>
          </p:nvPicPr>
          <p:blipFill rotWithShape="1">
            <a:blip r:embed="rId3"/>
            <a:srcRect r="257"/>
            <a:stretch/>
          </p:blipFill>
          <p:spPr>
            <a:xfrm>
              <a:off x="0" y="-9226"/>
              <a:ext cx="12436475" cy="7007241"/>
            </a:xfrm>
            <a:prstGeom prst="rect">
              <a:avLst/>
            </a:prstGeom>
          </p:spPr>
        </p:pic>
        <p:sp>
          <p:nvSpPr>
            <p:cNvPr id="10" name="Rectangle 9"/>
            <p:cNvSpPr/>
            <p:nvPr/>
          </p:nvSpPr>
          <p:spPr bwMode="auto">
            <a:xfrm>
              <a:off x="-19356" y="-9226"/>
              <a:ext cx="6999593" cy="7006019"/>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2" y="1510765"/>
            <a:ext cx="6539092" cy="3972994"/>
            <a:chOff x="-2" y="2125662"/>
            <a:chExt cx="6539092" cy="3972994"/>
          </a:xfrm>
        </p:grpSpPr>
        <p:sp>
          <p:nvSpPr>
            <p:cNvPr id="12" name="Rectangle 11"/>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a:spcAft>
                  <a:spcPts val="1500"/>
                </a:spcAft>
              </a:pPr>
              <a:r>
                <a:rPr lang="en-US" sz="2400" dirty="0">
                  <a:solidFill>
                    <a:schemeClr val="bg1"/>
                  </a:solidFill>
                </a:rPr>
                <a:t>“Microsoft Cognitive Services gives us a huge range of opportunities. It’s a perfect match for us now, and in the future when we want to add more features to our app. The Computer Vision and Speech APIs are extremely powerful.”</a:t>
              </a:r>
              <a:endParaRPr lang="en-US" sz="2400" i="1" dirty="0">
                <a:solidFill>
                  <a:schemeClr val="bg1"/>
                </a:solidFill>
              </a:endParaRPr>
            </a:p>
            <a:p>
              <a:pPr algn="r">
                <a:spcAft>
                  <a:spcPts val="1500"/>
                </a:spcAft>
              </a:pPr>
              <a:r>
                <a:rPr lang="en-US" sz="1700" dirty="0" err="1">
                  <a:solidFill>
                    <a:schemeClr val="bg1"/>
                  </a:solidFill>
                </a:rPr>
                <a:t>Blucup</a:t>
              </a:r>
              <a:r>
                <a:rPr lang="en-US" sz="1700" dirty="0">
                  <a:solidFill>
                    <a:schemeClr val="bg1"/>
                  </a:solidFill>
                </a:rPr>
                <a:t> CEO </a:t>
              </a:r>
              <a:r>
                <a:rPr lang="en-US" sz="1700" dirty="0" err="1">
                  <a:solidFill>
                    <a:schemeClr val="bg1"/>
                  </a:solidFill>
                </a:rPr>
                <a:t>Jaan</a:t>
              </a:r>
              <a:r>
                <a:rPr lang="en-US" sz="1700" dirty="0">
                  <a:solidFill>
                    <a:schemeClr val="bg1"/>
                  </a:solidFill>
                </a:rPr>
                <a:t> </a:t>
              </a:r>
              <a:r>
                <a:rPr lang="en-US" sz="1700" dirty="0" err="1">
                  <a:solidFill>
                    <a:schemeClr val="bg1"/>
                  </a:solidFill>
                </a:rPr>
                <a:t>Apajalahti</a:t>
              </a:r>
              <a:endParaRPr lang="en-US" sz="1700" i="1" dirty="0">
                <a:solidFill>
                  <a:schemeClr val="bg1"/>
                </a:solidFill>
              </a:endParaRPr>
            </a:p>
          </p:txBody>
        </p:sp>
        <p:sp>
          <p:nvSpPr>
            <p:cNvPr id="4" name="TextBox 3"/>
            <p:cNvSpPr txBox="1"/>
            <p:nvPr/>
          </p:nvSpPr>
          <p:spPr>
            <a:xfrm>
              <a:off x="293966" y="5561202"/>
              <a:ext cx="4014882" cy="530915"/>
            </a:xfrm>
            <a:prstGeom prst="rect">
              <a:avLst/>
            </a:prstGeom>
            <a:noFill/>
          </p:spPr>
          <p:txBody>
            <a:bodyPr wrap="none" lIns="182880" tIns="146304" rIns="182880" bIns="146304" rtlCol="0" anchor="ctr">
              <a:spAutoFit/>
            </a:bodyPr>
            <a:lstStyle/>
            <a:p>
              <a:pPr>
                <a:lnSpc>
                  <a:spcPct val="90000"/>
                </a:lnSpc>
                <a:spcAft>
                  <a:spcPts val="600"/>
                </a:spcAft>
              </a:pPr>
              <a:r>
                <a:rPr lang="en-US" sz="1700" dirty="0">
                  <a:solidFill>
                    <a:schemeClr val="bg1"/>
                  </a:solidFill>
                  <a:latin typeface="Segoe UI Semibold" panose="020B0702040204020203" pitchFamily="34" charset="0"/>
                  <a:cs typeface="Segoe UI Semibold" panose="020B0702040204020203" pitchFamily="34" charset="0"/>
                </a:rPr>
                <a:t>Computer Vision API and Speech API</a:t>
              </a:r>
            </a:p>
          </p:txBody>
        </p:sp>
        <p:sp>
          <p:nvSpPr>
            <p:cNvPr id="5" name="TextBox 4">
              <a:hlinkClick r:id="rId4"/>
            </p:cNvPr>
            <p:cNvSpPr txBox="1"/>
            <p:nvPr/>
          </p:nvSpPr>
          <p:spPr>
            <a:xfrm>
              <a:off x="4544934" y="5653232"/>
              <a:ext cx="1895199" cy="346855"/>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Read Case Study Here</a:t>
              </a:r>
            </a:p>
          </p:txBody>
        </p:sp>
      </p:grpSp>
      <p:pic>
        <p:nvPicPr>
          <p:cNvPr id="13314" name="Picture 2" descr="ZeroKeyboard"/>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544934" y="614534"/>
            <a:ext cx="1994156" cy="797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688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p:txBody>
          <a:bodyPr/>
          <a:lstStyle/>
          <a:p>
            <a:r>
              <a:rPr lang="en-US" dirty="0"/>
              <a:t>Developer Resources</a:t>
            </a:r>
            <a:endParaRPr lang="en-US" sz="5400" dirty="0"/>
          </a:p>
        </p:txBody>
      </p:sp>
      <p:sp>
        <p:nvSpPr>
          <p:cNvPr id="16" name="Content Placeholder 15"/>
          <p:cNvSpPr>
            <a:spLocks noGrp="1"/>
          </p:cNvSpPr>
          <p:nvPr>
            <p:ph sz="quarter" idx="11"/>
          </p:nvPr>
        </p:nvSpPr>
        <p:spPr/>
        <p:txBody>
          <a:bodyPr/>
          <a:lstStyle/>
          <a:p>
            <a:pPr>
              <a:buSzPct val="120000"/>
            </a:pPr>
            <a:r>
              <a:rPr lang="en-US" sz="1600" dirty="0">
                <a:solidFill>
                  <a:schemeClr val="bg1"/>
                </a:solidFill>
              </a:rPr>
              <a:t>	 </a:t>
            </a:r>
          </a:p>
        </p:txBody>
      </p:sp>
      <p:sp>
        <p:nvSpPr>
          <p:cNvPr id="18" name="Content Placeholder 6"/>
          <p:cNvSpPr txBox="1">
            <a:spLocks/>
          </p:cNvSpPr>
          <p:nvPr/>
        </p:nvSpPr>
        <p:spPr>
          <a:xfrm>
            <a:off x="5151437" y="449263"/>
            <a:ext cx="7010401" cy="60960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ct val="120000"/>
              <a:buFont typeface="Arial" panose="020B0604020202020204" pitchFamily="34" charset="0"/>
              <a:buNone/>
            </a:pPr>
            <a:r>
              <a:rPr lang="en-US" sz="1800" dirty="0">
                <a:solidFill>
                  <a:schemeClr val="bg1"/>
                </a:solidFill>
                <a:latin typeface="Segoe UI Semibold" panose="020B0702040204020203" pitchFamily="34" charset="0"/>
                <a:cs typeface="Segoe UI Semibold" panose="020B0702040204020203" pitchFamily="34" charset="0"/>
              </a:rPr>
              <a:t>Preview Pricing</a:t>
            </a:r>
          </a:p>
          <a:p>
            <a:pPr marL="457200" lvl="1" indent="0">
              <a:buSzPct val="120000"/>
              <a:buNone/>
            </a:pPr>
            <a:r>
              <a:rPr lang="en-US" sz="1200" dirty="0">
                <a:solidFill>
                  <a:schemeClr val="bg1"/>
                </a:solidFill>
                <a:hlinkClick r:id="rId3"/>
              </a:rPr>
              <a:t>https://www.microsoft.com/cognitive-services/en-us/pricing</a:t>
            </a:r>
            <a:r>
              <a:rPr lang="en-US" sz="1200" dirty="0">
                <a:solidFill>
                  <a:schemeClr val="bg1"/>
                </a:solidFill>
              </a:rPr>
              <a:t> </a:t>
            </a:r>
          </a:p>
          <a:p>
            <a:pPr marL="0" indent="0">
              <a:buSzPct val="120000"/>
              <a:buFont typeface="Arial" panose="020B0604020202020204" pitchFamily="34" charset="0"/>
              <a:buNone/>
            </a:pPr>
            <a:endParaRPr lang="en-US" sz="1800" dirty="0">
              <a:solidFill>
                <a:schemeClr val="bg1"/>
              </a:solidFill>
              <a:latin typeface="Segoe UI Semibold" panose="020B0702040204020203" pitchFamily="34" charset="0"/>
              <a:cs typeface="Segoe UI Semibold" panose="020B0702040204020203" pitchFamily="34" charset="0"/>
            </a:endParaRPr>
          </a:p>
          <a:p>
            <a:pPr marL="0" indent="0">
              <a:buSzPct val="120000"/>
              <a:buFont typeface="Arial" panose="020B0604020202020204" pitchFamily="34" charset="0"/>
              <a:buNone/>
            </a:pPr>
            <a:r>
              <a:rPr lang="en-US" sz="1800" dirty="0">
                <a:solidFill>
                  <a:schemeClr val="bg1"/>
                </a:solidFill>
                <a:latin typeface="Segoe UI Semibold" panose="020B0702040204020203" pitchFamily="34" charset="0"/>
                <a:cs typeface="Segoe UI Semibold" panose="020B0702040204020203" pitchFamily="34" charset="0"/>
              </a:rPr>
              <a:t>Documentation</a:t>
            </a:r>
          </a:p>
          <a:p>
            <a:pPr marL="457200" lvl="1" indent="0">
              <a:buSzPct val="120000"/>
              <a:buNone/>
            </a:pPr>
            <a:r>
              <a:rPr lang="en-US" sz="1200" dirty="0">
                <a:solidFill>
                  <a:schemeClr val="bg1"/>
                </a:solidFill>
                <a:hlinkClick r:id="rId4"/>
              </a:rPr>
              <a:t>https://www.microsoft.com/cognitive-services/en-us/computer-vision-api/documentation</a:t>
            </a:r>
            <a:r>
              <a:rPr lang="en-US" sz="1200" dirty="0">
                <a:solidFill>
                  <a:schemeClr val="bg1"/>
                </a:solidFill>
              </a:rPr>
              <a:t> </a:t>
            </a:r>
            <a:endParaRPr lang="en-US" sz="1600" dirty="0">
              <a:solidFill>
                <a:schemeClr val="bg1"/>
              </a:solidFill>
            </a:endParaRPr>
          </a:p>
          <a:p>
            <a:pPr marL="0" indent="0">
              <a:buSzPct val="120000"/>
              <a:buFont typeface="Arial" panose="020B0604020202020204" pitchFamily="34" charset="0"/>
              <a:buNone/>
            </a:pPr>
            <a:endParaRPr lang="en-US" sz="1800" dirty="0">
              <a:solidFill>
                <a:schemeClr val="bg1"/>
              </a:solidFill>
              <a:latin typeface="Segoe UI Semibold" panose="020B0702040204020203" pitchFamily="34" charset="0"/>
              <a:cs typeface="Segoe UI Semibold" panose="020B0702040204020203" pitchFamily="34" charset="0"/>
            </a:endParaRPr>
          </a:p>
          <a:p>
            <a:pPr marL="0" indent="0">
              <a:buSzPct val="120000"/>
              <a:buFont typeface="Arial" panose="020B0604020202020204" pitchFamily="34" charset="0"/>
              <a:buNone/>
            </a:pPr>
            <a:r>
              <a:rPr lang="en-US" sz="1800" dirty="0">
                <a:solidFill>
                  <a:schemeClr val="bg1"/>
                </a:solidFill>
                <a:latin typeface="Segoe UI Semibold" panose="020B0702040204020203" pitchFamily="34" charset="0"/>
                <a:cs typeface="Segoe UI Semibold" panose="020B0702040204020203" pitchFamily="34" charset="0"/>
              </a:rPr>
              <a:t>Client SDKs</a:t>
            </a:r>
          </a:p>
          <a:p>
            <a:pPr marL="457200" lvl="1" indent="0">
              <a:buSzPct val="120000"/>
              <a:buFont typeface="Arial" panose="020B0604020202020204" pitchFamily="34" charset="0"/>
              <a:buNone/>
            </a:pPr>
            <a:r>
              <a:rPr lang="en-US" sz="1200" dirty="0">
                <a:solidFill>
                  <a:schemeClr val="bg1"/>
                </a:solidFill>
                <a:hlinkClick r:id="rId5"/>
              </a:rPr>
              <a:t>https://github.com/Microsoft/ProjectOxford-ClientSDK</a:t>
            </a:r>
            <a:endParaRPr lang="en-US" sz="1200" dirty="0">
              <a:solidFill>
                <a:schemeClr val="bg1"/>
              </a:solidFill>
            </a:endParaRPr>
          </a:p>
          <a:p>
            <a:pPr marL="457200" lvl="1" indent="0">
              <a:buSzPct val="120000"/>
              <a:buFont typeface="Arial" panose="020B0604020202020204" pitchFamily="34" charset="0"/>
              <a:buNone/>
            </a:pPr>
            <a:r>
              <a:rPr lang="en-US" sz="1200" dirty="0">
                <a:solidFill>
                  <a:schemeClr val="bg1"/>
                </a:solidFill>
                <a:hlinkClick r:id="rId6"/>
              </a:rPr>
              <a:t>https://github.com/felixrieseberg/project-oxford</a:t>
            </a:r>
            <a:r>
              <a:rPr lang="en-US" sz="1200" dirty="0">
                <a:solidFill>
                  <a:schemeClr val="bg1"/>
                </a:solidFill>
              </a:rPr>
              <a:t> (</a:t>
            </a:r>
            <a:r>
              <a:rPr lang="en-US" sz="1200" dirty="0" err="1">
                <a:solidFill>
                  <a:schemeClr val="bg1"/>
                </a:solidFill>
              </a:rPr>
              <a:t>nodejs</a:t>
            </a:r>
            <a:r>
              <a:rPr lang="en-US" sz="1200" dirty="0">
                <a:solidFill>
                  <a:schemeClr val="bg1"/>
                </a:solidFill>
              </a:rPr>
              <a:t>)</a:t>
            </a:r>
          </a:p>
          <a:p>
            <a:pPr marL="457200" lvl="1" indent="0">
              <a:buSzPct val="120000"/>
              <a:buFont typeface="Arial" panose="020B0604020202020204" pitchFamily="34" charset="0"/>
              <a:buNone/>
            </a:pPr>
            <a:r>
              <a:rPr lang="en-US" sz="1200" dirty="0">
                <a:solidFill>
                  <a:schemeClr val="bg1"/>
                </a:solidFill>
                <a:hlinkClick r:id="rId7"/>
              </a:rPr>
              <a:t>https://github.com/southwood/project-oxford-python</a:t>
            </a:r>
            <a:r>
              <a:rPr lang="en-US" sz="1200" dirty="0">
                <a:solidFill>
                  <a:schemeClr val="bg1"/>
                </a:solidFill>
              </a:rPr>
              <a:t> </a:t>
            </a:r>
          </a:p>
          <a:p>
            <a:pPr marL="0" indent="0">
              <a:buSzPct val="120000"/>
              <a:buFont typeface="Arial" panose="020B0604020202020204" pitchFamily="34" charset="0"/>
              <a:buNone/>
            </a:pPr>
            <a:r>
              <a:rPr lang="en-US" sz="1600" dirty="0">
                <a:solidFill>
                  <a:schemeClr val="bg1"/>
                </a:solidFill>
              </a:rPr>
              <a:t>​​​</a:t>
            </a:r>
          </a:p>
          <a:p>
            <a:pPr marL="0" indent="0">
              <a:buSzPct val="120000"/>
              <a:buFont typeface="Arial" panose="020B0604020202020204" pitchFamily="34" charset="0"/>
              <a:buNone/>
            </a:pPr>
            <a:r>
              <a:rPr lang="en-US" sz="1800" dirty="0">
                <a:solidFill>
                  <a:schemeClr val="bg1"/>
                </a:solidFill>
                <a:latin typeface="Segoe UI Semibold" panose="020B0702040204020203" pitchFamily="34" charset="0"/>
                <a:cs typeface="Segoe UI Semibold" panose="020B0702040204020203" pitchFamily="34" charset="0"/>
              </a:rPr>
              <a:t>Example Code</a:t>
            </a:r>
          </a:p>
          <a:p>
            <a:pPr marL="457200" lvl="1" indent="0">
              <a:buSzPct val="120000"/>
              <a:buNone/>
            </a:pPr>
            <a:r>
              <a:rPr lang="en-US" sz="1200" dirty="0">
                <a:solidFill>
                  <a:schemeClr val="bg1"/>
                </a:solidFill>
                <a:hlinkClick r:id="rId8"/>
              </a:rPr>
              <a:t>https://github.com/jsturtevant/happy-image-tester-django</a:t>
            </a:r>
            <a:endParaRPr lang="en-US" sz="1200" dirty="0">
              <a:solidFill>
                <a:schemeClr val="bg1"/>
              </a:solidFill>
            </a:endParaRPr>
          </a:p>
          <a:p>
            <a:pPr marL="457200" lvl="1" indent="0">
              <a:buSzPct val="120000"/>
              <a:buFont typeface="Arial" panose="020B0604020202020204" pitchFamily="34" charset="0"/>
              <a:buNone/>
            </a:pPr>
            <a:r>
              <a:rPr lang="en-US" sz="1200" dirty="0">
                <a:solidFill>
                  <a:schemeClr val="bg1"/>
                </a:solidFill>
                <a:hlinkClick r:id="rId9"/>
              </a:rPr>
              <a:t>https://github.com/jsturtevant/happy-image-tester-nodejs</a:t>
            </a:r>
            <a:endParaRPr lang="en-US" sz="1200" dirty="0">
              <a:solidFill>
                <a:schemeClr val="bg1"/>
              </a:solidFill>
            </a:endParaRPr>
          </a:p>
          <a:p>
            <a:pPr marL="457200" lvl="1" indent="0">
              <a:buSzPct val="120000"/>
              <a:buFont typeface="Arial" panose="020B0604020202020204" pitchFamily="34" charset="0"/>
              <a:buNone/>
            </a:pPr>
            <a:endParaRPr lang="en-US" sz="1200" dirty="0">
              <a:solidFill>
                <a:schemeClr val="bg1"/>
              </a:solidFill>
            </a:endParaRPr>
          </a:p>
          <a:p>
            <a:pPr marL="0" lvl="1" indent="0">
              <a:spcBef>
                <a:spcPts val="1000"/>
              </a:spcBef>
              <a:buSzPct val="120000"/>
              <a:buNone/>
            </a:pPr>
            <a:r>
              <a:rPr lang="en-US" sz="1800" dirty="0">
                <a:solidFill>
                  <a:schemeClr val="bg1"/>
                </a:solidFill>
                <a:latin typeface="Segoe UI Semibold" panose="020B0702040204020203" pitchFamily="34" charset="0"/>
                <a:cs typeface="Segoe UI Semibold" panose="020B0702040204020203" pitchFamily="34" charset="0"/>
              </a:rPr>
              <a:t>Join Our Community</a:t>
            </a:r>
          </a:p>
          <a:p>
            <a:pPr marL="457200" lvl="1" indent="0">
              <a:buSzPct val="120000"/>
              <a:buNone/>
            </a:pPr>
            <a:r>
              <a:rPr lang="en-US" sz="1200" dirty="0">
                <a:solidFill>
                  <a:schemeClr val="bg1"/>
                </a:solidFill>
                <a:hlinkClick r:id="rId10"/>
              </a:rPr>
              <a:t>https://stackoverflow.com/questions/tagged/microsoft-cognitive</a:t>
            </a:r>
            <a:endParaRPr lang="en-US" sz="1200" dirty="0">
              <a:solidFill>
                <a:schemeClr val="bg1"/>
              </a:solidFill>
            </a:endParaRPr>
          </a:p>
          <a:p>
            <a:pPr marL="457200" lvl="1" indent="0">
              <a:buSzPct val="120000"/>
              <a:buNone/>
            </a:pPr>
            <a:r>
              <a:rPr lang="en-US" sz="1200" dirty="0">
                <a:solidFill>
                  <a:schemeClr val="bg1"/>
                </a:solidFill>
                <a:hlinkClick r:id="rId11"/>
              </a:rPr>
              <a:t>https://social.msdn.microsoft.com/forums/azure/en-US/home?forum=mlapi</a:t>
            </a:r>
            <a:r>
              <a:rPr lang="en-US" sz="1200" dirty="0">
                <a:solidFill>
                  <a:schemeClr val="bg1"/>
                </a:solidFill>
              </a:rPr>
              <a:t> </a:t>
            </a:r>
          </a:p>
          <a:p>
            <a:pPr marL="457200" lvl="1" indent="0">
              <a:buSzPct val="120000"/>
              <a:buNone/>
            </a:pPr>
            <a:r>
              <a:rPr lang="en-US" sz="1200" dirty="0">
                <a:solidFill>
                  <a:schemeClr val="bg1"/>
                </a:solidFill>
                <a:hlinkClick r:id="rId12"/>
              </a:rPr>
              <a:t>https://cognitive.uservoice.com/</a:t>
            </a:r>
            <a:endParaRPr lang="en-US" sz="1200" dirty="0">
              <a:solidFill>
                <a:schemeClr val="bg1"/>
              </a:solidFill>
            </a:endParaRPr>
          </a:p>
        </p:txBody>
      </p:sp>
    </p:spTree>
    <p:extLst>
      <p:ext uri="{BB962C8B-B14F-4D97-AF65-F5344CB8AC3E}">
        <p14:creationId xmlns:p14="http://schemas.microsoft.com/office/powerpoint/2010/main" val="417077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46635" y="2362226"/>
            <a:ext cx="7589840" cy="2286000"/>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846635" y="4725058"/>
            <a:ext cx="7589840" cy="2286000"/>
          </a:xfrm>
          <a:prstGeom prst="rect">
            <a:avLst/>
          </a:prstGeom>
        </p:spPr>
      </p:pic>
      <p:pic>
        <p:nvPicPr>
          <p:cNvPr id="2" name="Picture 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851697" y="-606"/>
            <a:ext cx="7584778" cy="2286000"/>
          </a:xfrm>
          <a:prstGeom prst="rect">
            <a:avLst/>
          </a:prstGeom>
        </p:spPr>
      </p:pic>
      <p:sp>
        <p:nvSpPr>
          <p:cNvPr id="14" name="Rectangle 13"/>
          <p:cNvSpPr/>
          <p:nvPr/>
        </p:nvSpPr>
        <p:spPr bwMode="auto">
          <a:xfrm>
            <a:off x="4846637" y="0"/>
            <a:ext cx="6248399" cy="2285394"/>
          </a:xfrm>
          <a:prstGeom prst="rect">
            <a:avLst/>
          </a:prstGeom>
          <a:gradFill>
            <a:gsLst>
              <a:gs pos="0">
                <a:schemeClr val="accent6">
                  <a:alpha val="0"/>
                </a:schemeClr>
              </a:gs>
              <a:gs pos="100000">
                <a:schemeClr val="accent6"/>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5400" spc="600" dirty="0">
                <a:solidFill>
                  <a:schemeClr val="bg2"/>
                </a:solidFill>
                <a:latin typeface="+mj-lt"/>
                <a:ea typeface="Segoe UI" pitchFamily="34" charset="0"/>
                <a:cs typeface="Segoe UI" pitchFamily="34" charset="0"/>
              </a:rPr>
              <a:t>Easy</a:t>
            </a:r>
          </a:p>
        </p:txBody>
      </p:sp>
      <p:sp>
        <p:nvSpPr>
          <p:cNvPr id="15" name="Rectangle 14"/>
          <p:cNvSpPr/>
          <p:nvPr/>
        </p:nvSpPr>
        <p:spPr bwMode="auto">
          <a:xfrm>
            <a:off x="4846635" y="2334602"/>
            <a:ext cx="6248399" cy="2313624"/>
          </a:xfrm>
          <a:prstGeom prst="rect">
            <a:avLst/>
          </a:prstGeom>
          <a:gradFill>
            <a:gsLst>
              <a:gs pos="0">
                <a:schemeClr val="accent6">
                  <a:alpha val="0"/>
                </a:schemeClr>
              </a:gs>
              <a:gs pos="100000">
                <a:schemeClr val="accent6"/>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5400" spc="600" dirty="0">
                <a:solidFill>
                  <a:schemeClr val="bg2"/>
                </a:solidFill>
                <a:latin typeface="+mj-lt"/>
                <a:ea typeface="Segoe UI" pitchFamily="34" charset="0"/>
                <a:cs typeface="Segoe UI" pitchFamily="34" charset="0"/>
              </a:rPr>
              <a:t>Flexible</a:t>
            </a:r>
          </a:p>
        </p:txBody>
      </p:sp>
      <p:sp>
        <p:nvSpPr>
          <p:cNvPr id="16" name="Rectangle 15"/>
          <p:cNvSpPr/>
          <p:nvPr/>
        </p:nvSpPr>
        <p:spPr bwMode="auto">
          <a:xfrm>
            <a:off x="4851697" y="4725058"/>
            <a:ext cx="6248399" cy="2287948"/>
          </a:xfrm>
          <a:prstGeom prst="rect">
            <a:avLst/>
          </a:prstGeom>
          <a:gradFill>
            <a:gsLst>
              <a:gs pos="0">
                <a:schemeClr val="accent6">
                  <a:alpha val="0"/>
                </a:schemeClr>
              </a:gs>
              <a:gs pos="100000">
                <a:schemeClr val="accent6"/>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5400" spc="600" dirty="0">
                <a:solidFill>
                  <a:schemeClr val="bg2"/>
                </a:solidFill>
                <a:latin typeface="+mj-lt"/>
                <a:ea typeface="Segoe UI" pitchFamily="34" charset="0"/>
                <a:cs typeface="Segoe UI" pitchFamily="34" charset="0"/>
              </a:rPr>
              <a:t>Quality</a:t>
            </a:r>
          </a:p>
        </p:txBody>
      </p:sp>
      <p:sp>
        <p:nvSpPr>
          <p:cNvPr id="3" name="Rectangle 1"/>
          <p:cNvSpPr>
            <a:spLocks noChangeArrowheads="1"/>
          </p:cNvSpPr>
          <p:nvPr/>
        </p:nvSpPr>
        <p:spPr bwMode="auto">
          <a:xfrm>
            <a:off x="274638" y="9273923"/>
            <a:ext cx="108816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9" name="Rectangle 8"/>
          <p:cNvSpPr/>
          <p:nvPr/>
        </p:nvSpPr>
        <p:spPr>
          <a:xfrm>
            <a:off x="302745" y="2772447"/>
            <a:ext cx="5915493" cy="1449628"/>
          </a:xfrm>
          <a:prstGeom prst="rect">
            <a:avLst/>
          </a:prstGeom>
        </p:spPr>
        <p:txBody>
          <a:bodyPr wrap="square" anchor="ctr">
            <a:spAutoFit/>
          </a:bodyPr>
          <a:lstStyle/>
          <a:p>
            <a:pPr>
              <a:lnSpc>
                <a:spcPct val="90000"/>
              </a:lnSpc>
            </a:pPr>
            <a:r>
              <a:rPr lang="en-US" altLang="en-US" sz="5400" dirty="0">
                <a:solidFill>
                  <a:schemeClr val="accent1"/>
                </a:solidFill>
                <a:latin typeface="+mj-lt"/>
              </a:rPr>
              <a:t>Why Microsoft </a:t>
            </a:r>
            <a:br>
              <a:rPr lang="en-US" altLang="en-US" sz="5400" dirty="0">
                <a:solidFill>
                  <a:schemeClr val="accent1"/>
                </a:solidFill>
                <a:latin typeface="+mj-lt"/>
              </a:rPr>
            </a:br>
            <a:r>
              <a:rPr lang="en-US" altLang="en-US" sz="4400" spc="-100" dirty="0">
                <a:solidFill>
                  <a:schemeClr val="accent1"/>
                </a:solidFill>
                <a:latin typeface="+mj-lt"/>
              </a:rPr>
              <a:t>Cognitive Services? </a:t>
            </a:r>
            <a:endParaRPr lang="en-US" sz="5400" spc="-100" dirty="0">
              <a:solidFill>
                <a:schemeClr val="accent1"/>
              </a:solidFill>
              <a:latin typeface="+mj-lt"/>
            </a:endParaRPr>
          </a:p>
        </p:txBody>
      </p:sp>
      <p:sp>
        <p:nvSpPr>
          <p:cNvPr id="19" name="Freeform 18"/>
          <p:cNvSpPr/>
          <p:nvPr/>
        </p:nvSpPr>
        <p:spPr>
          <a:xfrm>
            <a:off x="12359266" y="-5848"/>
            <a:ext cx="77208" cy="66880"/>
          </a:xfrm>
          <a:custGeom>
            <a:avLst/>
            <a:gdLst>
              <a:gd name="connsiteX0" fmla="*/ 0 w 77208"/>
              <a:gd name="connsiteY0" fmla="*/ 0 h 66880"/>
              <a:gd name="connsiteX1" fmla="*/ 77208 w 77208"/>
              <a:gd name="connsiteY1" fmla="*/ 0 h 66880"/>
              <a:gd name="connsiteX2" fmla="*/ 77208 w 77208"/>
              <a:gd name="connsiteY2" fmla="*/ 66880 h 66880"/>
              <a:gd name="connsiteX3" fmla="*/ 0 w 77208"/>
              <a:gd name="connsiteY3" fmla="*/ 0 h 66880"/>
            </a:gdLst>
            <a:ahLst/>
            <a:cxnLst>
              <a:cxn ang="0">
                <a:pos x="connsiteX0" y="connsiteY0"/>
              </a:cxn>
              <a:cxn ang="0">
                <a:pos x="connsiteX1" y="connsiteY1"/>
              </a:cxn>
              <a:cxn ang="0">
                <a:pos x="connsiteX2" y="connsiteY2"/>
              </a:cxn>
              <a:cxn ang="0">
                <a:pos x="connsiteX3" y="connsiteY3"/>
              </a:cxn>
            </a:cxnLst>
            <a:rect l="l" t="t" r="r" b="b"/>
            <a:pathLst>
              <a:path w="77208" h="66880">
                <a:moveTo>
                  <a:pt x="0" y="0"/>
                </a:moveTo>
                <a:lnTo>
                  <a:pt x="77208" y="0"/>
                </a:lnTo>
                <a:lnTo>
                  <a:pt x="77208" y="6688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12359264" y="6921797"/>
            <a:ext cx="77210" cy="66881"/>
          </a:xfrm>
          <a:custGeom>
            <a:avLst/>
            <a:gdLst>
              <a:gd name="connsiteX0" fmla="*/ 77210 w 77210"/>
              <a:gd name="connsiteY0" fmla="*/ 0 h 66881"/>
              <a:gd name="connsiteX1" fmla="*/ 77210 w 77210"/>
              <a:gd name="connsiteY1" fmla="*/ 66881 h 66881"/>
              <a:gd name="connsiteX2" fmla="*/ 0 w 77210"/>
              <a:gd name="connsiteY2" fmla="*/ 66881 h 66881"/>
              <a:gd name="connsiteX3" fmla="*/ 77210 w 77210"/>
              <a:gd name="connsiteY3" fmla="*/ 0 h 66881"/>
            </a:gdLst>
            <a:ahLst/>
            <a:cxnLst>
              <a:cxn ang="0">
                <a:pos x="connsiteX0" y="connsiteY0"/>
              </a:cxn>
              <a:cxn ang="0">
                <a:pos x="connsiteX1" y="connsiteY1"/>
              </a:cxn>
              <a:cxn ang="0">
                <a:pos x="connsiteX2" y="connsiteY2"/>
              </a:cxn>
              <a:cxn ang="0">
                <a:pos x="connsiteX3" y="connsiteY3"/>
              </a:cxn>
            </a:cxnLst>
            <a:rect l="l" t="t" r="r" b="b"/>
            <a:pathLst>
              <a:path w="77210" h="66881">
                <a:moveTo>
                  <a:pt x="77210" y="0"/>
                </a:moveTo>
                <a:lnTo>
                  <a:pt x="77210" y="66881"/>
                </a:lnTo>
                <a:lnTo>
                  <a:pt x="0" y="66881"/>
                </a:lnTo>
                <a:lnTo>
                  <a:pt x="7721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179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36" y="0"/>
            <a:ext cx="12435840" cy="6994525"/>
          </a:xfrm>
          <a:prstGeom prst="rect">
            <a:avLst/>
          </a:prstGeom>
        </p:spPr>
      </p:pic>
      <p:sp>
        <p:nvSpPr>
          <p:cNvPr id="5" name="Rectangle 4"/>
          <p:cNvSpPr/>
          <p:nvPr/>
        </p:nvSpPr>
        <p:spPr bwMode="auto">
          <a:xfrm>
            <a:off x="655637" y="-18089"/>
            <a:ext cx="6172201" cy="70307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a:spcAft>
                <a:spcPts val="1500"/>
              </a:spcAft>
            </a:pPr>
            <a:endParaRPr lang="en-US" sz="1600" i="1" dirty="0">
              <a:solidFill>
                <a:schemeClr val="bg1"/>
              </a:solidFill>
            </a:endParaRPr>
          </a:p>
        </p:txBody>
      </p:sp>
      <p:sp>
        <p:nvSpPr>
          <p:cNvPr id="6" name="Title 5"/>
          <p:cNvSpPr>
            <a:spLocks noGrp="1"/>
          </p:cNvSpPr>
          <p:nvPr>
            <p:ph type="title" idx="4294967295"/>
          </p:nvPr>
        </p:nvSpPr>
        <p:spPr>
          <a:xfrm>
            <a:off x="884237" y="2585810"/>
            <a:ext cx="5936547" cy="1828800"/>
          </a:xfrm>
        </p:spPr>
        <p:txBody>
          <a:bodyPr>
            <a:noAutofit/>
          </a:bodyPr>
          <a:lstStyle/>
          <a:p>
            <a:r>
              <a:rPr lang="en-US" spc="-100" dirty="0">
                <a:solidFill>
                  <a:schemeClr val="bg1"/>
                </a:solidFill>
              </a:rPr>
              <a:t>Get started for free at microsoft.com/Cognitive</a:t>
            </a:r>
          </a:p>
        </p:txBody>
      </p:sp>
    </p:spTree>
    <p:extLst>
      <p:ext uri="{BB962C8B-B14F-4D97-AF65-F5344CB8AC3E}">
        <p14:creationId xmlns:p14="http://schemas.microsoft.com/office/powerpoint/2010/main" val="224030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3184" y="0"/>
            <a:ext cx="12448894" cy="3489533"/>
          </a:xfrm>
          <a:prstGeom prst="rect">
            <a:avLst/>
          </a:prstGeom>
        </p:spPr>
      </p:pic>
      <p:sp>
        <p:nvSpPr>
          <p:cNvPr id="39" name="Rectangle 38"/>
          <p:cNvSpPr/>
          <p:nvPr/>
        </p:nvSpPr>
        <p:spPr bwMode="auto">
          <a:xfrm>
            <a:off x="-19357" y="-9225"/>
            <a:ext cx="8523593" cy="350089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 Placeholder 14"/>
          <p:cNvSpPr txBox="1">
            <a:spLocks/>
          </p:cNvSpPr>
          <p:nvPr/>
        </p:nvSpPr>
        <p:spPr>
          <a:xfrm>
            <a:off x="293887" y="3825469"/>
            <a:ext cx="3745515" cy="104487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Roll your own with REST APIs</a:t>
            </a:r>
          </a:p>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Simple to add: just a few lines of code required</a:t>
            </a:r>
          </a:p>
        </p:txBody>
      </p:sp>
      <p:sp>
        <p:nvSpPr>
          <p:cNvPr id="32" name="Text Placeholder 14"/>
          <p:cNvSpPr txBox="1">
            <a:spLocks/>
          </p:cNvSpPr>
          <p:nvPr/>
        </p:nvSpPr>
        <p:spPr>
          <a:xfrm>
            <a:off x="4187147" y="3825469"/>
            <a:ext cx="4050792" cy="1280324"/>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Integrate into the language and platform of your choice</a:t>
            </a:r>
          </a:p>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385684" y="3825469"/>
            <a:ext cx="3785780" cy="1515773"/>
          </a:xfrm>
          <a:prstGeom prst="rect">
            <a:avLst/>
          </a:prstGeom>
        </p:spPr>
        <p:txBody>
          <a:bodyPr vert="horz" wrap="square" lIns="146283" tIns="91427" rIns="146283" bIns="91427"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Built by experts in their field from Microsoft Research, Bing, and Azure Machine Learning</a:t>
            </a:r>
          </a:p>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Quality documentation, sample code, and community support</a:t>
            </a:r>
          </a:p>
        </p:txBody>
      </p:sp>
      <p:sp>
        <p:nvSpPr>
          <p:cNvPr id="8" name="TextBox 7"/>
          <p:cNvSpPr txBox="1"/>
          <p:nvPr/>
        </p:nvSpPr>
        <p:spPr>
          <a:xfrm>
            <a:off x="-2110" y="3240815"/>
            <a:ext cx="4050792" cy="461665"/>
          </a:xfrm>
          <a:prstGeom prst="rect">
            <a:avLst/>
          </a:prstGeom>
          <a:solidFill>
            <a:schemeClr val="accent3"/>
          </a:solidFill>
        </p:spPr>
        <p:txBody>
          <a:bodyPr wrap="none" rtlCol="0" anchor="ctr">
            <a:spAutoFit/>
          </a:bodyPr>
          <a:lstStyle/>
          <a:p>
            <a:pPr algn="ctr" defTabSz="932597"/>
            <a:r>
              <a:rPr lang="en-US" sz="2400" dirty="0">
                <a:solidFill>
                  <a:schemeClr val="bg2"/>
                </a:solidFill>
                <a:latin typeface="Segoe UI Light"/>
                <a:cs typeface="Segoe UI Semilight" panose="020B0402040204020203" pitchFamily="34" charset="0"/>
              </a:rPr>
              <a:t>Easy</a:t>
            </a:r>
          </a:p>
        </p:txBody>
      </p:sp>
      <p:sp>
        <p:nvSpPr>
          <p:cNvPr id="26" name="TextBox 25"/>
          <p:cNvSpPr txBox="1"/>
          <p:nvPr/>
        </p:nvSpPr>
        <p:spPr>
          <a:xfrm>
            <a:off x="4191787" y="3240815"/>
            <a:ext cx="4050792" cy="461665"/>
          </a:xfrm>
          <a:prstGeom prst="rect">
            <a:avLst/>
          </a:prstGeom>
          <a:solidFill>
            <a:schemeClr val="accent1"/>
          </a:solidFill>
        </p:spPr>
        <p:txBody>
          <a:bodyPr wrap="none" rtlCol="0" anchor="ctr">
            <a:spAutoFit/>
          </a:bodyPr>
          <a:lstStyle/>
          <a:p>
            <a:pPr algn="ctr" defTabSz="932597"/>
            <a:r>
              <a:rPr lang="en-US" sz="2400" dirty="0">
                <a:solidFill>
                  <a:schemeClr val="bg2"/>
                </a:solidFill>
                <a:latin typeface="Segoe UI Light"/>
                <a:cs typeface="Segoe UI Semilight" panose="020B0402040204020203" pitchFamily="34" charset="0"/>
              </a:rPr>
              <a:t>Flexible</a:t>
            </a:r>
          </a:p>
        </p:txBody>
      </p:sp>
      <p:sp>
        <p:nvSpPr>
          <p:cNvPr id="27" name="TextBox 26"/>
          <p:cNvSpPr txBox="1"/>
          <p:nvPr/>
        </p:nvSpPr>
        <p:spPr>
          <a:xfrm>
            <a:off x="8385684" y="3240815"/>
            <a:ext cx="4050792" cy="461665"/>
          </a:xfrm>
          <a:prstGeom prst="rect">
            <a:avLst/>
          </a:prstGeom>
          <a:solidFill>
            <a:schemeClr val="accent5"/>
          </a:solidFill>
        </p:spPr>
        <p:txBody>
          <a:bodyPr wrap="none" rtlCol="0" anchor="ctr">
            <a:spAutoFit/>
          </a:bodyPr>
          <a:lstStyle/>
          <a:p>
            <a:pPr algn="ctr" defTabSz="932597"/>
            <a:r>
              <a:rPr lang="en-US" sz="2400" dirty="0">
                <a:solidFill>
                  <a:schemeClr val="bg2"/>
                </a:solidFill>
                <a:latin typeface="Segoe UI Light"/>
                <a:cs typeface="Segoe UI Semilight" panose="020B0402040204020203" pitchFamily="34" charset="0"/>
              </a:rPr>
              <a:t>Tested</a:t>
            </a:r>
          </a:p>
        </p:txBody>
      </p:sp>
      <p:sp>
        <p:nvSpPr>
          <p:cNvPr id="2" name="Title 1"/>
          <p:cNvSpPr>
            <a:spLocks noGrp="1"/>
          </p:cNvSpPr>
          <p:nvPr>
            <p:ph type="title" idx="4294967295"/>
          </p:nvPr>
        </p:nvSpPr>
        <p:spPr>
          <a:xfrm>
            <a:off x="293887" y="1415701"/>
            <a:ext cx="11867951" cy="917575"/>
          </a:xfrm>
        </p:spPr>
        <p:txBody>
          <a:bodyPr>
            <a:noAutofit/>
          </a:bodyPr>
          <a:lstStyle/>
          <a:p>
            <a:r>
              <a:rPr lang="en-US" sz="5400" dirty="0">
                <a:gradFill>
                  <a:gsLst>
                    <a:gs pos="1250">
                      <a:schemeClr val="bg1"/>
                    </a:gs>
                    <a:gs pos="100000">
                      <a:schemeClr val="bg1"/>
                    </a:gs>
                  </a:gsLst>
                  <a:lin ang="5400000" scaled="0"/>
                </a:gradFill>
              </a:rPr>
              <a:t>Why Microsoft </a:t>
            </a:r>
            <a:br>
              <a:rPr lang="en-US" sz="5400" dirty="0">
                <a:gradFill>
                  <a:gsLst>
                    <a:gs pos="1250">
                      <a:schemeClr val="bg1"/>
                    </a:gs>
                    <a:gs pos="100000">
                      <a:schemeClr val="bg1"/>
                    </a:gs>
                  </a:gsLst>
                  <a:lin ang="5400000" scaled="0"/>
                </a:gradFill>
              </a:rPr>
            </a:br>
            <a:r>
              <a:rPr lang="en-US" sz="5400" dirty="0">
                <a:gradFill>
                  <a:gsLst>
                    <a:gs pos="1250">
                      <a:schemeClr val="bg1"/>
                    </a:gs>
                    <a:gs pos="100000">
                      <a:schemeClr val="bg1"/>
                    </a:gs>
                  </a:gsLst>
                  <a:lin ang="5400000" scaled="0"/>
                </a:gradFill>
              </a:rPr>
              <a:t>Cognitive Services?</a:t>
            </a:r>
          </a:p>
        </p:txBody>
      </p:sp>
      <p:grpSp>
        <p:nvGrpSpPr>
          <p:cNvPr id="9" name="Group 8"/>
          <p:cNvGrpSpPr/>
          <p:nvPr/>
        </p:nvGrpSpPr>
        <p:grpSpPr>
          <a:xfrm>
            <a:off x="952844" y="5316420"/>
            <a:ext cx="2001768" cy="1350348"/>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p:spPr>
          </p:pic>
          <p:sp>
            <p:nvSpPr>
              <p:cNvPr id="23" name="TextBox 22"/>
              <p:cNvSpPr txBox="1"/>
              <p:nvPr/>
            </p:nvSpPr>
            <p:spPr>
              <a:xfrm>
                <a:off x="985751" y="5633096"/>
                <a:ext cx="999265" cy="462305"/>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600" b="1" dirty="0">
                    <a:solidFill>
                      <a:schemeClr val="bg1"/>
                    </a:solidFill>
                    <a:latin typeface="Segoe UI Semibold" panose="020B0702040204020203" pitchFamily="34" charset="0"/>
                    <a:cs typeface="Segoe UI Semibold" panose="020B0702040204020203" pitchFamily="34" charset="0"/>
                  </a:rPr>
                  <a:t>GET A</a:t>
                </a:r>
                <a:br>
                  <a:rPr lang="en-US" sz="1600" b="1" dirty="0">
                    <a:solidFill>
                      <a:schemeClr val="bg1"/>
                    </a:solidFill>
                    <a:latin typeface="Segoe UI Semibold" panose="020B0702040204020203" pitchFamily="34" charset="0"/>
                    <a:cs typeface="Segoe UI Semibold" panose="020B0702040204020203" pitchFamily="34" charset="0"/>
                  </a:rPr>
                </a:br>
                <a:r>
                  <a:rPr lang="en-US" sz="1600"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6006123"/>
                <a:ext cx="961798" cy="324709"/>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6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nvGrpSpPr>
          <p:cNvPr id="34" name="Group 33"/>
          <p:cNvGrpSpPr/>
          <p:nvPr/>
        </p:nvGrpSpPr>
        <p:grpSpPr>
          <a:xfrm>
            <a:off x="4707240" y="5621592"/>
            <a:ext cx="3021994" cy="1129445"/>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504237" y="5652914"/>
            <a:ext cx="3605625" cy="1066801"/>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2483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6833" y="497"/>
            <a:ext cx="7589641" cy="699402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1"/>
                </a:solidFill>
                <a:latin typeface="Segoe UI Light"/>
              </a:rPr>
              <a:t>Microsoft Cognitive Services</a:t>
            </a:r>
          </a:p>
          <a:p>
            <a:pPr defTabSz="932597">
              <a:lnSpc>
                <a:spcPct val="90000"/>
              </a:lnSpc>
              <a:spcAft>
                <a:spcPts val="1500"/>
              </a:spcAft>
            </a:pPr>
            <a:r>
              <a:rPr lang="en-US" sz="3600" dirty="0">
                <a:solidFill>
                  <a:schemeClr val="accent5"/>
                </a:solidFill>
                <a:latin typeface="Segoe UI Light"/>
              </a:rPr>
              <a:t>Give your apps </a:t>
            </a:r>
            <a:br>
              <a:rPr lang="en-US" sz="3600" dirty="0">
                <a:solidFill>
                  <a:schemeClr val="accent5"/>
                </a:solidFill>
                <a:latin typeface="Segoe UI Light"/>
              </a:rPr>
            </a:br>
            <a:r>
              <a:rPr lang="en-US" sz="3600" dirty="0">
                <a:solidFill>
                  <a:schemeClr val="accent5"/>
                </a:solidFill>
                <a:latin typeface="Segoe UI Light"/>
              </a:rPr>
              <a:t>a human side</a:t>
            </a:r>
          </a:p>
        </p:txBody>
      </p:sp>
      <p:sp>
        <p:nvSpPr>
          <p:cNvPr id="6" name="TextBox 5"/>
          <p:cNvSpPr txBox="1"/>
          <p:nvPr/>
        </p:nvSpPr>
        <p:spPr>
          <a:xfrm>
            <a:off x="6226550" y="449774"/>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597">
              <a:lnSpc>
                <a:spcPct val="90000"/>
              </a:lnSpc>
              <a:spcAft>
                <a:spcPts val="612"/>
              </a:spcAft>
            </a:pPr>
            <a:r>
              <a:rPr lang="en-US" sz="1700" dirty="0">
                <a:gradFill>
                  <a:gsLst>
                    <a:gs pos="2917">
                      <a:srgbClr val="FFFFFF"/>
                    </a:gs>
                    <a:gs pos="30000">
                      <a:srgbClr val="FFFFFF"/>
                    </a:gs>
                  </a:gsLst>
                  <a:lin ang="5400000" scaled="0"/>
                </a:gradFill>
              </a:rPr>
              <a:t>From faces to feelings, allow your </a:t>
            </a:r>
            <a:br>
              <a:rPr lang="en-US" sz="1700" dirty="0">
                <a:gradFill>
                  <a:gsLst>
                    <a:gs pos="2917">
                      <a:srgbClr val="FFFFFF"/>
                    </a:gs>
                    <a:gs pos="30000">
                      <a:srgbClr val="FFFFFF"/>
                    </a:gs>
                  </a:gsLst>
                  <a:lin ang="5400000" scaled="0"/>
                </a:gradFill>
              </a:rPr>
            </a:br>
            <a:r>
              <a:rPr lang="en-US" sz="170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64271"/>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597">
              <a:lnSpc>
                <a:spcPct val="90000"/>
              </a:lnSpc>
              <a:spcAft>
                <a:spcPts val="612"/>
              </a:spcAft>
            </a:pPr>
            <a:r>
              <a:rPr lang="en-US" sz="170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93265"/>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597">
              <a:lnSpc>
                <a:spcPct val="90000"/>
              </a:lnSpc>
              <a:spcAft>
                <a:spcPts val="612"/>
              </a:spcAft>
            </a:pPr>
            <a:r>
              <a:rPr lang="en-US" sz="1700" dirty="0">
                <a:gradFill>
                  <a:gsLst>
                    <a:gs pos="2917">
                      <a:srgbClr val="FFFFFF"/>
                    </a:gs>
                    <a:gs pos="30000">
                      <a:srgbClr val="FFFFFF"/>
                    </a:gs>
                  </a:gsLst>
                  <a:lin ang="5400000" scaled="0"/>
                </a:gradFill>
              </a:rPr>
              <a:t>Tap into rich knowledge amassed from </a:t>
            </a:r>
            <a:br>
              <a:rPr lang="en-US" sz="1700" dirty="0">
                <a:gradFill>
                  <a:gsLst>
                    <a:gs pos="2917">
                      <a:srgbClr val="FFFFFF"/>
                    </a:gs>
                    <a:gs pos="30000">
                      <a:srgbClr val="FFFFFF"/>
                    </a:gs>
                  </a:gsLst>
                  <a:lin ang="5400000" scaled="0"/>
                </a:gradFill>
              </a:rPr>
            </a:br>
            <a:r>
              <a:rPr lang="en-US" sz="170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78768"/>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597">
              <a:lnSpc>
                <a:spcPct val="90000"/>
              </a:lnSpc>
              <a:spcAft>
                <a:spcPts val="612"/>
              </a:spcAft>
            </a:pPr>
            <a:r>
              <a:rPr lang="en-US" sz="170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307763"/>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597">
              <a:lnSpc>
                <a:spcPct val="90000"/>
              </a:lnSpc>
              <a:spcAft>
                <a:spcPts val="612"/>
              </a:spcAft>
            </a:pPr>
            <a:r>
              <a:rPr lang="en-US" sz="170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5950" y="621928"/>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8" name="Freeform 18"/>
          <p:cNvSpPr>
            <a:spLocks noChangeAspect="1"/>
          </p:cNvSpPr>
          <p:nvPr/>
        </p:nvSpPr>
        <p:spPr bwMode="auto">
          <a:xfrm>
            <a:off x="5543412" y="1790621"/>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9" name="Freeform 9"/>
          <p:cNvSpPr>
            <a:spLocks noChangeAspect="1"/>
          </p:cNvSpPr>
          <p:nvPr/>
        </p:nvSpPr>
        <p:spPr bwMode="auto">
          <a:xfrm>
            <a:off x="5608964" y="3037072"/>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0" name="Freeform 5"/>
          <p:cNvSpPr>
            <a:spLocks/>
          </p:cNvSpPr>
          <p:nvPr/>
        </p:nvSpPr>
        <p:spPr bwMode="auto">
          <a:xfrm>
            <a:off x="5573532" y="4208730"/>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31" name="Group 30"/>
          <p:cNvGrpSpPr/>
          <p:nvPr/>
        </p:nvGrpSpPr>
        <p:grpSpPr>
          <a:xfrm>
            <a:off x="5561069" y="5470092"/>
            <a:ext cx="548278" cy="539009"/>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Tree>
    <p:extLst>
      <p:ext uri="{BB962C8B-B14F-4D97-AF65-F5344CB8AC3E}">
        <p14:creationId xmlns:p14="http://schemas.microsoft.com/office/powerpoint/2010/main" val="23220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6833" y="511"/>
            <a:ext cx="7589641" cy="699402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1"/>
                </a:solidFill>
                <a:latin typeface="Segoe UI Light"/>
              </a:rPr>
              <a:t>Microsoft Cognitive Services</a:t>
            </a:r>
          </a:p>
          <a:p>
            <a:pPr defTabSz="932597">
              <a:lnSpc>
                <a:spcPct val="90000"/>
              </a:lnSpc>
              <a:spcAft>
                <a:spcPts val="1500"/>
              </a:spcAft>
            </a:pPr>
            <a:r>
              <a:rPr lang="en-US" sz="3600" dirty="0">
                <a:solidFill>
                  <a:schemeClr val="accent5"/>
                </a:solidFill>
                <a:latin typeface="Segoe UI Light"/>
              </a:rPr>
              <a:t>Give your apps </a:t>
            </a:r>
            <a:br>
              <a:rPr lang="en-US" sz="3600" dirty="0">
                <a:solidFill>
                  <a:schemeClr val="accent5"/>
                </a:solidFill>
                <a:latin typeface="Segoe UI Light"/>
              </a:rPr>
            </a:br>
            <a:r>
              <a:rPr lang="en-US" sz="3600" dirty="0">
                <a:solidFill>
                  <a:schemeClr val="accent5"/>
                </a:solidFill>
                <a:latin typeface="Segoe UI Light"/>
              </a:rPr>
              <a:t>a human side</a:t>
            </a:r>
          </a:p>
        </p:txBody>
      </p:sp>
      <p:sp>
        <p:nvSpPr>
          <p:cNvPr id="6" name="TextBox 5"/>
          <p:cNvSpPr txBox="1"/>
          <p:nvPr/>
        </p:nvSpPr>
        <p:spPr>
          <a:xfrm>
            <a:off x="6226550" y="1067575"/>
            <a:ext cx="5173287" cy="992115"/>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597">
              <a:lnSpc>
                <a:spcPct val="90000"/>
              </a:lnSpc>
              <a:spcAft>
                <a:spcPts val="612"/>
              </a:spcAft>
            </a:pPr>
            <a:r>
              <a:rPr lang="en-US" sz="1700" dirty="0">
                <a:gradFill>
                  <a:gsLst>
                    <a:gs pos="2917">
                      <a:srgbClr val="FFFFFF"/>
                    </a:gs>
                    <a:gs pos="30000">
                      <a:srgbClr val="FFFFFF"/>
                    </a:gs>
                  </a:gsLst>
                  <a:lin ang="5400000" scaled="0"/>
                </a:gradFill>
              </a:rPr>
              <a:t>Computer Vision | Emotion | Face | Video</a:t>
            </a:r>
          </a:p>
        </p:txBody>
      </p:sp>
      <p:sp>
        <p:nvSpPr>
          <p:cNvPr id="7" name="TextBox 6"/>
          <p:cNvSpPr txBox="1"/>
          <p:nvPr/>
        </p:nvSpPr>
        <p:spPr>
          <a:xfrm>
            <a:off x="6226550" y="1988266"/>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597">
              <a:lnSpc>
                <a:spcPct val="90000"/>
              </a:lnSpc>
              <a:spcAft>
                <a:spcPts val="612"/>
              </a:spcAft>
            </a:pPr>
            <a:r>
              <a:rPr lang="en-US" sz="1700" dirty="0">
                <a:gradFill>
                  <a:gsLst>
                    <a:gs pos="2917">
                      <a:srgbClr val="FFFFFF"/>
                    </a:gs>
                    <a:gs pos="30000">
                      <a:srgbClr val="FFFFFF"/>
                    </a:gs>
                  </a:gsLst>
                  <a:lin ang="5400000" scaled="0"/>
                </a:gradFill>
              </a:rPr>
              <a:t>Bing Speech | Custom Recognition | Speaker Recognition</a:t>
            </a:r>
          </a:p>
        </p:txBody>
      </p:sp>
      <p:sp>
        <p:nvSpPr>
          <p:cNvPr id="9" name="TextBox 8"/>
          <p:cNvSpPr txBox="1"/>
          <p:nvPr/>
        </p:nvSpPr>
        <p:spPr>
          <a:xfrm>
            <a:off x="6226550" y="4526569"/>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597">
              <a:lnSpc>
                <a:spcPct val="90000"/>
              </a:lnSpc>
              <a:spcAft>
                <a:spcPts val="612"/>
              </a:spcAft>
            </a:pPr>
            <a:r>
              <a:rPr lang="en-US" sz="1700" dirty="0">
                <a:gradFill>
                  <a:gsLst>
                    <a:gs pos="2917">
                      <a:srgbClr val="FFFFFF"/>
                    </a:gs>
                    <a:gs pos="30000">
                      <a:srgbClr val="FFFFFF"/>
                    </a:gs>
                  </a:gsLst>
                  <a:lin ang="5400000" scaled="0"/>
                </a:gradFill>
              </a:rPr>
              <a:t>Academic Knowledge | Entity Linking | Knowledge Exploration | Recommendations</a:t>
            </a:r>
          </a:p>
        </p:txBody>
      </p:sp>
      <p:sp>
        <p:nvSpPr>
          <p:cNvPr id="8" name="TextBox 7"/>
          <p:cNvSpPr txBox="1"/>
          <p:nvPr/>
        </p:nvSpPr>
        <p:spPr>
          <a:xfrm>
            <a:off x="6226550" y="313969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597">
              <a:lnSpc>
                <a:spcPct val="90000"/>
              </a:lnSpc>
              <a:spcAft>
                <a:spcPts val="612"/>
              </a:spcAft>
            </a:pPr>
            <a:r>
              <a:rPr lang="en-US" sz="1700" dirty="0">
                <a:gradFill>
                  <a:gsLst>
                    <a:gs pos="2917">
                      <a:srgbClr val="FFFFFF"/>
                    </a:gs>
                    <a:gs pos="30000">
                      <a:srgbClr val="FFFFFF"/>
                    </a:gs>
                  </a:gsLst>
                  <a:lin ang="5400000" scaled="0"/>
                </a:gradFill>
              </a:rPr>
              <a:t>Bing Spell Check | Language Understanding </a:t>
            </a:r>
            <a:br>
              <a:rPr lang="en-US" sz="1700" dirty="0">
                <a:gradFill>
                  <a:gsLst>
                    <a:gs pos="2917">
                      <a:srgbClr val="FFFFFF"/>
                    </a:gs>
                    <a:gs pos="30000">
                      <a:srgbClr val="FFFFFF"/>
                    </a:gs>
                  </a:gsLst>
                  <a:lin ang="5400000" scaled="0"/>
                </a:gradFill>
              </a:rPr>
            </a:br>
            <a:r>
              <a:rPr lang="en-US" sz="1700" dirty="0">
                <a:gradFill>
                  <a:gsLst>
                    <a:gs pos="2917">
                      <a:srgbClr val="FFFFFF"/>
                    </a:gs>
                    <a:gs pos="30000">
                      <a:srgbClr val="FFFFFF"/>
                    </a:gs>
                  </a:gsLst>
                  <a:lin ang="5400000" scaled="0"/>
                </a:gradFill>
              </a:rPr>
              <a:t>Linguistic Analysis | Text Analytics | Translator | Web Language Model</a:t>
            </a:r>
          </a:p>
        </p:txBody>
      </p:sp>
      <p:sp>
        <p:nvSpPr>
          <p:cNvPr id="10" name="TextBox 9"/>
          <p:cNvSpPr txBox="1"/>
          <p:nvPr/>
        </p:nvSpPr>
        <p:spPr>
          <a:xfrm>
            <a:off x="6226550" y="556498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597">
              <a:lnSpc>
                <a:spcPct val="90000"/>
              </a:lnSpc>
              <a:spcAft>
                <a:spcPts val="612"/>
              </a:spcAft>
            </a:pPr>
            <a:r>
              <a:rPr lang="en-US" sz="1700" dirty="0">
                <a:gradFill>
                  <a:gsLst>
                    <a:gs pos="2917">
                      <a:srgbClr val="FFFFFF"/>
                    </a:gs>
                    <a:gs pos="30000">
                      <a:srgbClr val="FFFFFF"/>
                    </a:gs>
                  </a:gsLst>
                  <a:lin ang="5400000" scaled="0"/>
                </a:gradFill>
              </a:rPr>
              <a:t>Bing Autosuggest | Bing Image Search | Bing News Search | Bing Video Search | Bing Web Search</a:t>
            </a:r>
          </a:p>
        </p:txBody>
      </p:sp>
      <p:sp>
        <p:nvSpPr>
          <p:cNvPr id="27" name="Rectangle 26"/>
          <p:cNvSpPr/>
          <p:nvPr/>
        </p:nvSpPr>
        <p:spPr>
          <a:xfrm>
            <a:off x="5380036" y="307629"/>
            <a:ext cx="6644015" cy="612897"/>
          </a:xfrm>
          <a:prstGeom prst="rect">
            <a:avLst/>
          </a:prstGeom>
        </p:spPr>
        <p:txBody>
          <a:bodyPr wrap="square">
            <a:spAutoFit/>
          </a:bodyPr>
          <a:lstStyle/>
          <a:p>
            <a:pPr>
              <a:lnSpc>
                <a:spcPct val="90000"/>
              </a:lnSpc>
              <a:spcAft>
                <a:spcPts val="612"/>
              </a:spcAft>
            </a:pPr>
            <a:r>
              <a:rPr lang="en-US" sz="3600" dirty="0">
                <a:solidFill>
                  <a:schemeClr val="bg1"/>
                </a:solidFill>
                <a:latin typeface="+mj-lt"/>
              </a:rPr>
              <a:t>Cognitive Services API Collection</a:t>
            </a:r>
          </a:p>
        </p:txBody>
      </p:sp>
      <p:sp>
        <p:nvSpPr>
          <p:cNvPr id="28" name="Freeform 22"/>
          <p:cNvSpPr>
            <a:spLocks noChangeAspect="1"/>
          </p:cNvSpPr>
          <p:nvPr/>
        </p:nvSpPr>
        <p:spPr bwMode="auto">
          <a:xfrm>
            <a:off x="5511675" y="1215255"/>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9" name="Freeform 18"/>
          <p:cNvSpPr>
            <a:spLocks noChangeAspect="1"/>
          </p:cNvSpPr>
          <p:nvPr/>
        </p:nvSpPr>
        <p:spPr bwMode="auto">
          <a:xfrm>
            <a:off x="5549785" y="2184864"/>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0" name="Freeform 9"/>
          <p:cNvSpPr>
            <a:spLocks noChangeAspect="1"/>
          </p:cNvSpPr>
          <p:nvPr/>
        </p:nvSpPr>
        <p:spPr bwMode="auto">
          <a:xfrm>
            <a:off x="5634608" y="3279987"/>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1" name="Freeform 5"/>
          <p:cNvSpPr>
            <a:spLocks/>
          </p:cNvSpPr>
          <p:nvPr/>
        </p:nvSpPr>
        <p:spPr bwMode="auto">
          <a:xfrm>
            <a:off x="5580475" y="4592715"/>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32" name="Group 31"/>
          <p:cNvGrpSpPr/>
          <p:nvPr/>
        </p:nvGrpSpPr>
        <p:grpSpPr>
          <a:xfrm>
            <a:off x="5580475" y="5814808"/>
            <a:ext cx="548278" cy="539009"/>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Tree>
    <p:extLst>
      <p:ext uri="{BB962C8B-B14F-4D97-AF65-F5344CB8AC3E}">
        <p14:creationId xmlns:p14="http://schemas.microsoft.com/office/powerpoint/2010/main" val="16026370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b="1823"/>
          <a:stretch/>
        </p:blipFill>
        <p:spPr>
          <a:xfrm>
            <a:off x="0" y="0"/>
            <a:ext cx="12436475" cy="6994525"/>
          </a:xfrm>
          <a:prstGeom prst="rect">
            <a:avLst/>
          </a:prstGeom>
        </p:spPr>
      </p:pic>
      <p:grpSp>
        <p:nvGrpSpPr>
          <p:cNvPr id="12" name="Group 11"/>
          <p:cNvGrpSpPr/>
          <p:nvPr/>
        </p:nvGrpSpPr>
        <p:grpSpPr>
          <a:xfrm>
            <a:off x="5897383" y="754062"/>
            <a:ext cx="6539092" cy="5486401"/>
            <a:chOff x="-2" y="-599007"/>
            <a:chExt cx="6539092" cy="6697663"/>
          </a:xfrm>
        </p:grpSpPr>
        <p:sp>
          <p:nvSpPr>
            <p:cNvPr id="13" name="Rectangle 12"/>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bwMode="auto">
            <a:xfrm>
              <a:off x="-2" y="-599007"/>
              <a:ext cx="6539092" cy="615750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a:spcAft>
                  <a:spcPts val="1800"/>
                </a:spcAft>
              </a:pPr>
              <a:r>
                <a:rPr lang="en-US" sz="4800" dirty="0">
                  <a:solidFill>
                    <a:schemeClr val="bg1"/>
                  </a:solidFill>
                  <a:latin typeface="+mj-lt"/>
                </a:rPr>
                <a:t>Bringing it all together </a:t>
              </a:r>
            </a:p>
            <a:p>
              <a:pPr>
                <a:spcAft>
                  <a:spcPts val="1800"/>
                </a:spcAft>
              </a:pPr>
              <a:r>
                <a:rPr lang="en-US" sz="2000" dirty="0">
                  <a:solidFill>
                    <a:schemeClr val="bg1"/>
                  </a:solidFill>
                </a:rPr>
                <a:t>The Seeing AI App </a:t>
              </a:r>
            </a:p>
            <a:p>
              <a:pPr>
                <a:spcAft>
                  <a:spcPts val="1800"/>
                </a:spcAft>
              </a:pPr>
              <a:r>
                <a:rPr lang="en-US" sz="2000" dirty="0">
                  <a:solidFill>
                    <a:schemeClr val="bg1"/>
                  </a:solidFill>
                </a:rPr>
                <a:t>Computer Vision, Image, Speech Recognition, NLP, and ML from Microsoft Cognitive Services </a:t>
              </a:r>
            </a:p>
          </p:txBody>
        </p:sp>
        <p:sp>
          <p:nvSpPr>
            <p:cNvPr id="16" name="TextBox 15">
              <a:hlinkClick r:id="rId4"/>
            </p:cNvPr>
            <p:cNvSpPr txBox="1"/>
            <p:nvPr/>
          </p:nvSpPr>
          <p:spPr>
            <a:xfrm>
              <a:off x="1669261" y="5653232"/>
              <a:ext cx="1631858" cy="346855"/>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Watch Video Here</a:t>
              </a:r>
            </a:p>
          </p:txBody>
        </p:sp>
        <p:sp>
          <p:nvSpPr>
            <p:cNvPr id="17" name="TextBox 16">
              <a:hlinkClick r:id="rId5"/>
            </p:cNvPr>
            <p:cNvSpPr txBox="1"/>
            <p:nvPr/>
          </p:nvSpPr>
          <p:spPr>
            <a:xfrm>
              <a:off x="109186" y="5653232"/>
              <a:ext cx="1450783" cy="346855"/>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Read Blog Here</a:t>
              </a:r>
            </a:p>
          </p:txBody>
        </p:sp>
      </p:grpSp>
    </p:spTree>
    <p:extLst>
      <p:ext uri="{BB962C8B-B14F-4D97-AF65-F5344CB8AC3E}">
        <p14:creationId xmlns:p14="http://schemas.microsoft.com/office/powerpoint/2010/main" val="329115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p:cNvGrpSpPr/>
          <p:nvPr/>
        </p:nvGrpSpPr>
        <p:grpSpPr>
          <a:xfrm>
            <a:off x="9603517" y="2704730"/>
            <a:ext cx="1600200" cy="1600200"/>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4" name="Group 173"/>
          <p:cNvGrpSpPr/>
          <p:nvPr/>
        </p:nvGrpSpPr>
        <p:grpSpPr>
          <a:xfrm>
            <a:off x="6813727" y="2704730"/>
            <a:ext cx="1600200" cy="1600200"/>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3" name="Group 172"/>
          <p:cNvGrpSpPr/>
          <p:nvPr/>
        </p:nvGrpSpPr>
        <p:grpSpPr>
          <a:xfrm>
            <a:off x="4023936" y="2704730"/>
            <a:ext cx="1600200" cy="1600200"/>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2" name="Group 171"/>
          <p:cNvGrpSpPr/>
          <p:nvPr/>
        </p:nvGrpSpPr>
        <p:grpSpPr>
          <a:xfrm>
            <a:off x="1234145" y="2704730"/>
            <a:ext cx="1600200" cy="1600200"/>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p:cNvGrpSpPr/>
          <p:nvPr/>
        </p:nvGrpSpPr>
        <p:grpSpPr>
          <a:xfrm>
            <a:off x="571203" y="4466134"/>
            <a:ext cx="2926080" cy="1205502"/>
            <a:chOff x="504297" y="3658467"/>
            <a:chExt cx="2926080" cy="1205502"/>
          </a:xfrm>
        </p:grpSpPr>
        <p:sp>
          <p:nvSpPr>
            <p:cNvPr id="127" name="TextBox 126"/>
            <p:cNvSpPr txBox="1"/>
            <p:nvPr/>
          </p:nvSpPr>
          <p:spPr>
            <a:xfrm>
              <a:off x="504297"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Computer Vision API</a:t>
              </a:r>
            </a:p>
          </p:txBody>
        </p:sp>
        <p:sp>
          <p:nvSpPr>
            <p:cNvPr id="20" name="Rectangle 19"/>
            <p:cNvSpPr/>
            <p:nvPr/>
          </p:nvSpPr>
          <p:spPr>
            <a:xfrm>
              <a:off x="758213" y="4300738"/>
              <a:ext cx="2418248" cy="563231"/>
            </a:xfrm>
            <a:prstGeom prst="rect">
              <a:avLst/>
            </a:prstGeom>
          </p:spPr>
          <p:txBody>
            <a:bodyPr wrap="square">
              <a:spAutoFit/>
            </a:bodyPr>
            <a:lstStyle/>
            <a:p>
              <a:pPr algn="ctr">
                <a:lnSpc>
                  <a:spcPct val="90000"/>
                </a:lnSpc>
                <a:spcAft>
                  <a:spcPts val="600"/>
                </a:spcAft>
              </a:pPr>
              <a:r>
                <a:rPr lang="en-US" sz="1700" dirty="0">
                  <a:solidFill>
                    <a:schemeClr val="accent6"/>
                  </a:solidFill>
                </a:rPr>
                <a:t>Distill actionable information from images</a:t>
              </a:r>
              <a:r>
                <a:rPr lang="en-US" sz="1700" b="1" dirty="0">
                  <a:solidFill>
                    <a:schemeClr val="accent6"/>
                  </a:solidFill>
                </a:rPr>
                <a:t> </a:t>
              </a:r>
            </a:p>
          </p:txBody>
        </p:sp>
      </p:grpSp>
      <p:grpSp>
        <p:nvGrpSpPr>
          <p:cNvPr id="168" name="Group 167"/>
          <p:cNvGrpSpPr/>
          <p:nvPr/>
        </p:nvGrpSpPr>
        <p:grpSpPr>
          <a:xfrm>
            <a:off x="8940575" y="4466134"/>
            <a:ext cx="2926080" cy="1205502"/>
            <a:chOff x="8873669" y="3658467"/>
            <a:chExt cx="2926080" cy="1205502"/>
          </a:xfrm>
        </p:grpSpPr>
        <p:sp>
          <p:nvSpPr>
            <p:cNvPr id="132" name="TextBox 131"/>
            <p:cNvSpPr txBox="1"/>
            <p:nvPr/>
          </p:nvSpPr>
          <p:spPr>
            <a:xfrm>
              <a:off x="8873669"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Video API</a:t>
              </a:r>
            </a:p>
          </p:txBody>
        </p:sp>
        <p:sp>
          <p:nvSpPr>
            <p:cNvPr id="133" name="Rectangle 132"/>
            <p:cNvSpPr/>
            <p:nvPr/>
          </p:nvSpPr>
          <p:spPr>
            <a:xfrm>
              <a:off x="9127585" y="4300738"/>
              <a:ext cx="2418248" cy="563231"/>
            </a:xfrm>
            <a:prstGeom prst="rect">
              <a:avLst/>
            </a:prstGeom>
          </p:spPr>
          <p:txBody>
            <a:bodyPr wrap="square">
              <a:spAutoFit/>
            </a:bodyPr>
            <a:lstStyle/>
            <a:p>
              <a:pPr algn="ctr">
                <a:lnSpc>
                  <a:spcPct val="90000"/>
                </a:lnSpc>
                <a:spcAft>
                  <a:spcPts val="600"/>
                </a:spcAft>
              </a:pPr>
              <a:r>
                <a:rPr lang="en-US" sz="1700" dirty="0">
                  <a:solidFill>
                    <a:schemeClr val="accent6"/>
                  </a:solidFill>
                </a:rPr>
                <a:t>Analyze, edit, and process videos within your app</a:t>
              </a:r>
            </a:p>
          </p:txBody>
        </p:sp>
      </p:grpSp>
      <p:grpSp>
        <p:nvGrpSpPr>
          <p:cNvPr id="166" name="Group 165"/>
          <p:cNvGrpSpPr/>
          <p:nvPr/>
        </p:nvGrpSpPr>
        <p:grpSpPr>
          <a:xfrm>
            <a:off x="3360994" y="4466134"/>
            <a:ext cx="2926080" cy="1440951"/>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algn="ctr">
                <a:lnSpc>
                  <a:spcPct val="90000"/>
                </a:lnSpc>
                <a:spcAft>
                  <a:spcPts val="600"/>
                </a:spcAft>
              </a:pPr>
              <a:r>
                <a:rPr lang="en-US" sz="1700" dirty="0">
                  <a:solidFill>
                    <a:schemeClr val="accent6"/>
                  </a:solidFill>
                </a:rPr>
                <a:t>Detect, identify, analyze, organize, and tag faces in photos</a:t>
              </a:r>
            </a:p>
          </p:txBody>
        </p:sp>
      </p:grpSp>
      <p:grpSp>
        <p:nvGrpSpPr>
          <p:cNvPr id="167" name="Group 166"/>
          <p:cNvGrpSpPr/>
          <p:nvPr/>
        </p:nvGrpSpPr>
        <p:grpSpPr>
          <a:xfrm>
            <a:off x="6150785" y="4466134"/>
            <a:ext cx="2926080" cy="1205502"/>
            <a:chOff x="6083879" y="3658467"/>
            <a:chExt cx="2926080" cy="1205502"/>
          </a:xfrm>
        </p:grpSpPr>
        <p:sp>
          <p:nvSpPr>
            <p:cNvPr id="138" name="TextBox 137"/>
            <p:cNvSpPr txBox="1"/>
            <p:nvPr/>
          </p:nvSpPr>
          <p:spPr>
            <a:xfrm>
              <a:off x="6083879"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Emotion API</a:t>
              </a:r>
            </a:p>
          </p:txBody>
        </p:sp>
        <p:sp>
          <p:nvSpPr>
            <p:cNvPr id="139" name="Rectangle 138"/>
            <p:cNvSpPr/>
            <p:nvPr/>
          </p:nvSpPr>
          <p:spPr>
            <a:xfrm>
              <a:off x="6337795" y="4300738"/>
              <a:ext cx="2418248" cy="563231"/>
            </a:xfrm>
            <a:prstGeom prst="rect">
              <a:avLst/>
            </a:prstGeom>
          </p:spPr>
          <p:txBody>
            <a:bodyPr wrap="square">
              <a:spAutoFit/>
            </a:bodyPr>
            <a:lstStyle/>
            <a:p>
              <a:pPr algn="ctr">
                <a:lnSpc>
                  <a:spcPct val="90000"/>
                </a:lnSpc>
                <a:spcAft>
                  <a:spcPts val="600"/>
                </a:spcAft>
              </a:pPr>
              <a:r>
                <a:rPr lang="en-US" sz="1700" dirty="0">
                  <a:solidFill>
                    <a:schemeClr val="accent6"/>
                  </a:solidFill>
                </a:rPr>
                <a:t>Personalize experiences with emotion recognition</a:t>
              </a:r>
            </a:p>
          </p:txBody>
        </p:sp>
      </p:grpSp>
      <p:sp>
        <p:nvSpPr>
          <p:cNvPr id="40" name="Rectangle 39"/>
          <p:cNvSpPr/>
          <p:nvPr/>
        </p:nvSpPr>
        <p:spPr>
          <a:xfrm>
            <a:off x="1352882" y="374541"/>
            <a:ext cx="2503155" cy="769441"/>
          </a:xfrm>
          <a:prstGeom prst="rect">
            <a:avLst/>
          </a:prstGeom>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Vision</a:t>
            </a:r>
          </a:p>
        </p:txBody>
      </p:sp>
      <p:sp>
        <p:nvSpPr>
          <p:cNvPr id="70"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Tree>
    <p:extLst>
      <p:ext uri="{BB962C8B-B14F-4D97-AF65-F5344CB8AC3E}">
        <p14:creationId xmlns:p14="http://schemas.microsoft.com/office/powerpoint/2010/main" val="16445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par>
                                <p:cTn id="16" presetID="47" presetClass="entr" presetSubtype="0" fill="hold" nodeType="withEffect">
                                  <p:stCondLst>
                                    <p:cond delay="25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300"/>
                                        <p:tgtEl>
                                          <p:spTgt spid="165"/>
                                        </p:tgtEl>
                                      </p:cBhvr>
                                    </p:animEffect>
                                    <p:anim calcmode="lin" valueType="num">
                                      <p:cBhvr>
                                        <p:cTn id="19" dur="300" fill="hold"/>
                                        <p:tgtEl>
                                          <p:spTgt spid="165"/>
                                        </p:tgtEl>
                                        <p:attrNameLst>
                                          <p:attrName>ppt_x</p:attrName>
                                        </p:attrNameLst>
                                      </p:cBhvr>
                                      <p:tavLst>
                                        <p:tav tm="0">
                                          <p:val>
                                            <p:strVal val="#ppt_x"/>
                                          </p:val>
                                        </p:tav>
                                        <p:tav tm="100000">
                                          <p:val>
                                            <p:strVal val="#ppt_x"/>
                                          </p:val>
                                        </p:tav>
                                      </p:tavLst>
                                    </p:anim>
                                    <p:anim calcmode="lin" valueType="num">
                                      <p:cBhvr>
                                        <p:cTn id="20" dur="3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500"/>
                                        <p:tgtEl>
                                          <p:spTgt spid="173"/>
                                        </p:tgtEl>
                                      </p:cBhvr>
                                    </p:animEffect>
                                  </p:childTnLst>
                                </p:cTn>
                              </p:par>
                              <p:par>
                                <p:cTn id="26" presetID="47" presetClass="entr" presetSubtype="0" fill="hold" nodeType="withEffect">
                                  <p:stCondLst>
                                    <p:cond delay="250"/>
                                  </p:stCondLst>
                                  <p:childTnLst>
                                    <p:set>
                                      <p:cBhvr>
                                        <p:cTn id="27" dur="1" fill="hold">
                                          <p:stCondLst>
                                            <p:cond delay="0"/>
                                          </p:stCondLst>
                                        </p:cTn>
                                        <p:tgtEl>
                                          <p:spTgt spid="166"/>
                                        </p:tgtEl>
                                        <p:attrNameLst>
                                          <p:attrName>style.visibility</p:attrName>
                                        </p:attrNameLst>
                                      </p:cBhvr>
                                      <p:to>
                                        <p:strVal val="visible"/>
                                      </p:to>
                                    </p:set>
                                    <p:animEffect transition="in" filter="fade">
                                      <p:cBhvr>
                                        <p:cTn id="28" dur="300"/>
                                        <p:tgtEl>
                                          <p:spTgt spid="166"/>
                                        </p:tgtEl>
                                      </p:cBhvr>
                                    </p:animEffect>
                                    <p:anim calcmode="lin" valueType="num">
                                      <p:cBhvr>
                                        <p:cTn id="29" dur="300" fill="hold"/>
                                        <p:tgtEl>
                                          <p:spTgt spid="166"/>
                                        </p:tgtEl>
                                        <p:attrNameLst>
                                          <p:attrName>ppt_x</p:attrName>
                                        </p:attrNameLst>
                                      </p:cBhvr>
                                      <p:tavLst>
                                        <p:tav tm="0">
                                          <p:val>
                                            <p:strVal val="#ppt_x"/>
                                          </p:val>
                                        </p:tav>
                                        <p:tav tm="100000">
                                          <p:val>
                                            <p:strVal val="#ppt_x"/>
                                          </p:val>
                                        </p:tav>
                                      </p:tavLst>
                                    </p:anim>
                                    <p:anim calcmode="lin" valueType="num">
                                      <p:cBhvr>
                                        <p:cTn id="30" dur="3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p:cTn id="35" dur="500"/>
                                        <p:tgtEl>
                                          <p:spTgt spid="174"/>
                                        </p:tgtEl>
                                      </p:cBhvr>
                                    </p:animEffect>
                                  </p:childTnLst>
                                </p:cTn>
                              </p:par>
                              <p:par>
                                <p:cTn id="36" presetID="47" presetClass="entr" presetSubtype="0" fill="hold" nodeType="withEffect">
                                  <p:stCondLst>
                                    <p:cond delay="25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300"/>
                                        <p:tgtEl>
                                          <p:spTgt spid="167"/>
                                        </p:tgtEl>
                                      </p:cBhvr>
                                    </p:animEffect>
                                    <p:anim calcmode="lin" valueType="num">
                                      <p:cBhvr>
                                        <p:cTn id="39" dur="300" fill="hold"/>
                                        <p:tgtEl>
                                          <p:spTgt spid="167"/>
                                        </p:tgtEl>
                                        <p:attrNameLst>
                                          <p:attrName>ppt_x</p:attrName>
                                        </p:attrNameLst>
                                      </p:cBhvr>
                                      <p:tavLst>
                                        <p:tav tm="0">
                                          <p:val>
                                            <p:strVal val="#ppt_x"/>
                                          </p:val>
                                        </p:tav>
                                        <p:tav tm="100000">
                                          <p:val>
                                            <p:strVal val="#ppt_x"/>
                                          </p:val>
                                        </p:tav>
                                      </p:tavLst>
                                    </p:anim>
                                    <p:anim calcmode="lin" valueType="num">
                                      <p:cBhvr>
                                        <p:cTn id="40" dur="3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fade">
                                      <p:cBhvr>
                                        <p:cTn id="45" dur="500"/>
                                        <p:tgtEl>
                                          <p:spTgt spid="175"/>
                                        </p:tgtEl>
                                      </p:cBhvr>
                                    </p:animEffect>
                                  </p:childTnLst>
                                </p:cTn>
                              </p:par>
                              <p:par>
                                <p:cTn id="46" presetID="47" presetClass="entr" presetSubtype="0" fill="hold" nodeType="withEffect">
                                  <p:stCondLst>
                                    <p:cond delay="25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300"/>
                                        <p:tgtEl>
                                          <p:spTgt spid="168"/>
                                        </p:tgtEl>
                                      </p:cBhvr>
                                    </p:animEffect>
                                    <p:anim calcmode="lin" valueType="num">
                                      <p:cBhvr>
                                        <p:cTn id="49" dur="300" fill="hold"/>
                                        <p:tgtEl>
                                          <p:spTgt spid="168"/>
                                        </p:tgtEl>
                                        <p:attrNameLst>
                                          <p:attrName>ppt_x</p:attrName>
                                        </p:attrNameLst>
                                      </p:cBhvr>
                                      <p:tavLst>
                                        <p:tav tm="0">
                                          <p:val>
                                            <p:strVal val="#ppt_x"/>
                                          </p:val>
                                        </p:tav>
                                        <p:tav tm="100000">
                                          <p:val>
                                            <p:strVal val="#ppt_x"/>
                                          </p:val>
                                        </p:tav>
                                      </p:tavLst>
                                    </p:anim>
                                    <p:anim calcmode="lin" valueType="num">
                                      <p:cBhvr>
                                        <p:cTn id="50" dur="3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14843" y="374541"/>
            <a:ext cx="3241194" cy="769441"/>
            <a:chOff x="614843" y="374541"/>
            <a:chExt cx="3241194" cy="769441"/>
          </a:xfrm>
        </p:grpSpPr>
        <p:sp>
          <p:nvSpPr>
            <p:cNvPr id="59" name="Rectangle 58"/>
            <p:cNvSpPr/>
            <p:nvPr/>
          </p:nvSpPr>
          <p:spPr>
            <a:xfrm>
              <a:off x="1352882" y="374541"/>
              <a:ext cx="2503155" cy="769441"/>
            </a:xfrm>
            <a:prstGeom prst="rect">
              <a:avLst/>
            </a:prstGeom>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Vision</a:t>
              </a:r>
            </a:p>
          </p:txBody>
        </p:sp>
        <p:sp>
          <p:nvSpPr>
            <p:cNvPr id="61"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3" name="Group 2"/>
          <p:cNvGrpSpPr/>
          <p:nvPr/>
        </p:nvGrpSpPr>
        <p:grpSpPr>
          <a:xfrm>
            <a:off x="427038" y="225861"/>
            <a:ext cx="3421138" cy="1066799"/>
            <a:chOff x="1013503" y="1562943"/>
            <a:chExt cx="3421138" cy="1066799"/>
          </a:xfrm>
        </p:grpSpPr>
        <p:grpSp>
          <p:nvGrpSpPr>
            <p:cNvPr id="4" name="Group 3"/>
            <p:cNvGrpSpPr/>
            <p:nvPr/>
          </p:nvGrpSpPr>
          <p:grpSpPr>
            <a:xfrm>
              <a:off x="1013503" y="1562943"/>
              <a:ext cx="3421138" cy="1066799"/>
              <a:chOff x="434899" y="234018"/>
              <a:chExt cx="3421138" cy="1066799"/>
            </a:xfrm>
          </p:grpSpPr>
          <p:sp>
            <p:nvSpPr>
              <p:cNvPr id="55" name="Rectangle 54"/>
              <p:cNvSpPr/>
              <p:nvPr/>
            </p:nvSpPr>
            <p:spPr>
              <a:xfrm>
                <a:off x="1352882" y="372821"/>
                <a:ext cx="2503155" cy="769441"/>
              </a:xfrm>
              <a:prstGeom prst="rect">
                <a:avLst/>
              </a:prstGeom>
              <a:solidFill>
                <a:srgbClr val="00B294"/>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104" name="Group 103"/>
          <p:cNvGrpSpPr/>
          <p:nvPr/>
        </p:nvGrpSpPr>
        <p:grpSpPr>
          <a:xfrm>
            <a:off x="1592899" y="2704730"/>
            <a:ext cx="1600200" cy="1600200"/>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05" name="Group 104"/>
          <p:cNvGrpSpPr/>
          <p:nvPr/>
        </p:nvGrpSpPr>
        <p:grpSpPr>
          <a:xfrm>
            <a:off x="5418139" y="2704730"/>
            <a:ext cx="1600200" cy="1600200"/>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grpSp>
      <p:grpSp>
        <p:nvGrpSpPr>
          <p:cNvPr id="106" name="Group 105"/>
          <p:cNvGrpSpPr/>
          <p:nvPr/>
        </p:nvGrpSpPr>
        <p:grpSpPr>
          <a:xfrm>
            <a:off x="9243379" y="2704730"/>
            <a:ext cx="1600200" cy="1600200"/>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grpSp>
        <p:nvGrpSpPr>
          <p:cNvPr id="23" name="Group 22"/>
          <p:cNvGrpSpPr/>
          <p:nvPr/>
        </p:nvGrpSpPr>
        <p:grpSpPr>
          <a:xfrm>
            <a:off x="929957" y="4466134"/>
            <a:ext cx="2926080" cy="1440951"/>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Convert speech to text and back again, and understand its intent</a:t>
              </a:r>
            </a:p>
          </p:txBody>
        </p:sp>
      </p:grpSp>
      <p:grpSp>
        <p:nvGrpSpPr>
          <p:cNvPr id="26" name="Group 25"/>
          <p:cNvGrpSpPr/>
          <p:nvPr/>
        </p:nvGrpSpPr>
        <p:grpSpPr>
          <a:xfrm>
            <a:off x="4603621" y="4466134"/>
            <a:ext cx="3218688" cy="1205502"/>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algn="ctr">
                <a:lnSpc>
                  <a:spcPct val="90000"/>
                </a:lnSpc>
                <a:spcAft>
                  <a:spcPts val="600"/>
                </a:spcAft>
              </a:pPr>
              <a:r>
                <a:rPr lang="en-US" sz="1700" dirty="0">
                  <a:solidFill>
                    <a:schemeClr val="accent6"/>
                  </a:solidFill>
                </a:rPr>
                <a:t>Give your app the ability to know who's talking</a:t>
              </a:r>
            </a:p>
          </p:txBody>
        </p:sp>
      </p:grpSp>
      <p:grpSp>
        <p:nvGrpSpPr>
          <p:cNvPr id="29" name="Group 28"/>
          <p:cNvGrpSpPr/>
          <p:nvPr/>
        </p:nvGrpSpPr>
        <p:grpSpPr>
          <a:xfrm>
            <a:off x="8580437" y="4327635"/>
            <a:ext cx="2926080" cy="1579450"/>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Fine-tune speech recognition for anyone, anywhere</a:t>
              </a:r>
            </a:p>
          </p:txBody>
        </p:sp>
      </p:grpSp>
    </p:spTree>
    <p:extLst>
      <p:ext uri="{BB962C8B-B14F-4D97-AF65-F5344CB8AC3E}">
        <p14:creationId xmlns:p14="http://schemas.microsoft.com/office/powerpoint/2010/main" val="51136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7"/>
                                        </p:tgtEl>
                                      </p:cBhvr>
                                    </p:animEffect>
                                    <p:anim calcmode="lin" valueType="num">
                                      <p:cBhvr>
                                        <p:cTn id="7" dur="300"/>
                                        <p:tgtEl>
                                          <p:spTgt spid="7"/>
                                        </p:tgtEl>
                                        <p:attrNameLst>
                                          <p:attrName>ppt_x</p:attrName>
                                        </p:attrNameLst>
                                      </p:cBhvr>
                                      <p:tavLst>
                                        <p:tav tm="0">
                                          <p:val>
                                            <p:strVal val="ppt_x"/>
                                          </p:val>
                                        </p:tav>
                                        <p:tav tm="100000">
                                          <p:val>
                                            <p:strVal val="ppt_x"/>
                                          </p:val>
                                        </p:tav>
                                      </p:tavLst>
                                    </p:anim>
                                    <p:anim calcmode="lin" valueType="num">
                                      <p:cBhvr>
                                        <p:cTn id="8" dur="300"/>
                                        <p:tgtEl>
                                          <p:spTgt spid="7"/>
                                        </p:tgtEl>
                                        <p:attrNameLst>
                                          <p:attrName>ppt_y</p:attrName>
                                        </p:attrNameLst>
                                      </p:cBhvr>
                                      <p:tavLst>
                                        <p:tav tm="0">
                                          <p:val>
                                            <p:strVal val="ppt_y"/>
                                          </p:val>
                                        </p:tav>
                                        <p:tav tm="100000">
                                          <p:val>
                                            <p:strVal val="ppt_y+.1"/>
                                          </p:val>
                                        </p:tav>
                                      </p:tavLst>
                                    </p:anim>
                                    <p:set>
                                      <p:cBhvr>
                                        <p:cTn id="9" dur="1" fill="hold">
                                          <p:stCondLst>
                                            <p:cond delay="299"/>
                                          </p:stCondLst>
                                        </p:cTn>
                                        <p:tgtEl>
                                          <p:spTgt spid="7"/>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00"/>
                                        <p:tgtEl>
                                          <p:spTgt spid="3"/>
                                        </p:tgtEl>
                                      </p:cBhvr>
                                    </p:animEffect>
                                    <p:anim calcmode="lin" valueType="num">
                                      <p:cBhvr>
                                        <p:cTn id="13" dur="300" fill="hold"/>
                                        <p:tgtEl>
                                          <p:spTgt spid="3"/>
                                        </p:tgtEl>
                                        <p:attrNameLst>
                                          <p:attrName>ppt_x</p:attrName>
                                        </p:attrNameLst>
                                      </p:cBhvr>
                                      <p:tavLst>
                                        <p:tav tm="0">
                                          <p:val>
                                            <p:strVal val="#ppt_x"/>
                                          </p:val>
                                        </p:tav>
                                        <p:tav tm="100000">
                                          <p:val>
                                            <p:strVal val="#ppt_x"/>
                                          </p:val>
                                        </p:tav>
                                      </p:tavLst>
                                    </p:anim>
                                    <p:anim calcmode="lin" valueType="num">
                                      <p:cBhvr>
                                        <p:cTn id="14"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47" presetClass="entr" presetSubtype="0" fill="hold" nodeType="withEffect">
                                  <p:stCondLst>
                                    <p:cond delay="2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
                                        <p:tgtEl>
                                          <p:spTgt spid="23"/>
                                        </p:tgtEl>
                                      </p:cBhvr>
                                    </p:animEffect>
                                    <p:anim calcmode="lin" valueType="num">
                                      <p:cBhvr>
                                        <p:cTn id="23" dur="300" fill="hold"/>
                                        <p:tgtEl>
                                          <p:spTgt spid="23"/>
                                        </p:tgtEl>
                                        <p:attrNameLst>
                                          <p:attrName>ppt_x</p:attrName>
                                        </p:attrNameLst>
                                      </p:cBhvr>
                                      <p:tavLst>
                                        <p:tav tm="0">
                                          <p:val>
                                            <p:strVal val="#ppt_x"/>
                                          </p:val>
                                        </p:tav>
                                        <p:tav tm="100000">
                                          <p:val>
                                            <p:strVal val="#ppt_x"/>
                                          </p:val>
                                        </p:tav>
                                      </p:tavLst>
                                    </p:anim>
                                    <p:anim calcmode="lin" valueType="num">
                                      <p:cBhvr>
                                        <p:cTn id="24"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par>
                                <p:cTn id="30" presetID="47" presetClass="entr" presetSubtype="0" fill="hold" nodeType="withEffect">
                                  <p:stCondLst>
                                    <p:cond delay="25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300"/>
                                        <p:tgtEl>
                                          <p:spTgt spid="26"/>
                                        </p:tgtEl>
                                      </p:cBhvr>
                                    </p:animEffect>
                                    <p:anim calcmode="lin" valueType="num">
                                      <p:cBhvr>
                                        <p:cTn id="33" dur="300" fill="hold"/>
                                        <p:tgtEl>
                                          <p:spTgt spid="26"/>
                                        </p:tgtEl>
                                        <p:attrNameLst>
                                          <p:attrName>ppt_x</p:attrName>
                                        </p:attrNameLst>
                                      </p:cBhvr>
                                      <p:tavLst>
                                        <p:tav tm="0">
                                          <p:val>
                                            <p:strVal val="#ppt_x"/>
                                          </p:val>
                                        </p:tav>
                                        <p:tav tm="100000">
                                          <p:val>
                                            <p:strVal val="#ppt_x"/>
                                          </p:val>
                                        </p:tav>
                                      </p:tavLst>
                                    </p:anim>
                                    <p:anim calcmode="lin" valueType="num">
                                      <p:cBhvr>
                                        <p:cTn id="34" dur="3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par>
                                <p:cTn id="40" presetID="47" presetClass="entr" presetSubtype="0" fill="hold" nodeType="withEffect">
                                  <p:stCondLst>
                                    <p:cond delay="25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300"/>
                                        <p:tgtEl>
                                          <p:spTgt spid="29"/>
                                        </p:tgtEl>
                                      </p:cBhvr>
                                    </p:animEffect>
                                    <p:anim calcmode="lin" valueType="num">
                                      <p:cBhvr>
                                        <p:cTn id="43" dur="300" fill="hold"/>
                                        <p:tgtEl>
                                          <p:spTgt spid="29"/>
                                        </p:tgtEl>
                                        <p:attrNameLst>
                                          <p:attrName>ppt_x</p:attrName>
                                        </p:attrNameLst>
                                      </p:cBhvr>
                                      <p:tavLst>
                                        <p:tav tm="0">
                                          <p:val>
                                            <p:strVal val="#ppt_x"/>
                                          </p:val>
                                        </p:tav>
                                        <p:tav tm="100000">
                                          <p:val>
                                            <p:strVal val="#ppt_x"/>
                                          </p:val>
                                        </p:tav>
                                      </p:tavLst>
                                    </p:anim>
                                    <p:anim calcmode="lin" valueType="num">
                                      <p:cBhvr>
                                        <p:cTn id="44" dur="3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p:cNvGrpSpPr/>
          <p:nvPr/>
        </p:nvGrpSpPr>
        <p:grpSpPr>
          <a:xfrm>
            <a:off x="588290" y="364664"/>
            <a:ext cx="3259886" cy="770398"/>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66" name="Group 65"/>
          <p:cNvGrpSpPr/>
          <p:nvPr/>
        </p:nvGrpSpPr>
        <p:grpSpPr>
          <a:xfrm>
            <a:off x="10255831" y="2704728"/>
            <a:ext cx="1600200" cy="1600200"/>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286494" y="4327635"/>
            <a:ext cx="2198407" cy="1579450"/>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Detect and correct spelling mistakes within your app</a:t>
              </a:r>
            </a:p>
          </p:txBody>
        </p:sp>
      </p:grpSp>
      <p:grpSp>
        <p:nvGrpSpPr>
          <p:cNvPr id="9" name="Group 8"/>
          <p:cNvGrpSpPr/>
          <p:nvPr/>
        </p:nvGrpSpPr>
        <p:grpSpPr>
          <a:xfrm>
            <a:off x="6862483" y="4327634"/>
            <a:ext cx="3540557" cy="1814900"/>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Teach your apps to understand commands from your users</a:t>
              </a:r>
            </a:p>
          </p:txBody>
        </p:sp>
      </p:grpSp>
      <p:grpSp>
        <p:nvGrpSpPr>
          <p:cNvPr id="7" name="Group 6"/>
          <p:cNvGrpSpPr/>
          <p:nvPr/>
        </p:nvGrpSpPr>
        <p:grpSpPr>
          <a:xfrm>
            <a:off x="2475275" y="4327635"/>
            <a:ext cx="2660073" cy="1814899"/>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Leverage the power of language models trained on web-scale data</a:t>
              </a:r>
            </a:p>
          </p:txBody>
        </p:sp>
      </p:grpSp>
      <p:grpSp>
        <p:nvGrpSpPr>
          <p:cNvPr id="8" name="Group 7"/>
          <p:cNvGrpSpPr/>
          <p:nvPr/>
        </p:nvGrpSpPr>
        <p:grpSpPr>
          <a:xfrm>
            <a:off x="5009113" y="4327635"/>
            <a:ext cx="2418248" cy="1579450"/>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Easily parse complex text with language analysis</a:t>
              </a:r>
            </a:p>
          </p:txBody>
        </p:sp>
      </p:grpSp>
      <p:grpSp>
        <p:nvGrpSpPr>
          <p:cNvPr id="10" name="Group 9"/>
          <p:cNvGrpSpPr/>
          <p:nvPr/>
        </p:nvGrpSpPr>
        <p:grpSpPr>
          <a:xfrm>
            <a:off x="9956726" y="4327632"/>
            <a:ext cx="2198407" cy="1814900"/>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Detect sentiment, key phrases, topics, and language from your text</a:t>
              </a:r>
            </a:p>
          </p:txBody>
        </p:sp>
      </p:grpSp>
      <p:grpSp>
        <p:nvGrpSpPr>
          <p:cNvPr id="32" name="Group 31"/>
          <p:cNvGrpSpPr/>
          <p:nvPr/>
        </p:nvGrpSpPr>
        <p:grpSpPr>
          <a:xfrm>
            <a:off x="585599" y="2704730"/>
            <a:ext cx="1600200" cy="1600200"/>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en-US" sz="3600" dirty="0">
                    <a:solidFill>
                      <a:schemeClr val="bg1"/>
                    </a:solidFill>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39" name="Group 38"/>
          <p:cNvGrpSpPr/>
          <p:nvPr/>
        </p:nvGrpSpPr>
        <p:grpSpPr>
          <a:xfrm>
            <a:off x="3003157" y="2704730"/>
            <a:ext cx="1600200" cy="1600200"/>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49" name="Group 48"/>
          <p:cNvGrpSpPr/>
          <p:nvPr/>
        </p:nvGrpSpPr>
        <p:grpSpPr>
          <a:xfrm>
            <a:off x="5420715" y="2704730"/>
            <a:ext cx="1600200" cy="1600200"/>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nvGrpSpPr>
          <p:cNvPr id="56" name="Group 55"/>
          <p:cNvGrpSpPr/>
          <p:nvPr/>
        </p:nvGrpSpPr>
        <p:grpSpPr>
          <a:xfrm>
            <a:off x="7838273" y="2704730"/>
            <a:ext cx="1600200" cy="1600200"/>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nvGrpSpPr>
          <p:cNvPr id="2" name="Group 1"/>
          <p:cNvGrpSpPr/>
          <p:nvPr/>
        </p:nvGrpSpPr>
        <p:grpSpPr>
          <a:xfrm>
            <a:off x="427038" y="369933"/>
            <a:ext cx="3723860" cy="774710"/>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Language</a:t>
              </a:r>
            </a:p>
          </p:txBody>
        </p:sp>
      </p:grpSp>
    </p:spTree>
    <p:extLst>
      <p:ext uri="{BB962C8B-B14F-4D97-AF65-F5344CB8AC3E}">
        <p14:creationId xmlns:p14="http://schemas.microsoft.com/office/powerpoint/2010/main" val="223208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89"/>
                                        </p:tgtEl>
                                      </p:cBhvr>
                                    </p:animEffect>
                                    <p:anim calcmode="lin" valueType="num">
                                      <p:cBhvr>
                                        <p:cTn id="7" dur="300"/>
                                        <p:tgtEl>
                                          <p:spTgt spid="89"/>
                                        </p:tgtEl>
                                        <p:attrNameLst>
                                          <p:attrName>ppt_x</p:attrName>
                                        </p:attrNameLst>
                                      </p:cBhvr>
                                      <p:tavLst>
                                        <p:tav tm="0">
                                          <p:val>
                                            <p:strVal val="ppt_x"/>
                                          </p:val>
                                        </p:tav>
                                        <p:tav tm="100000">
                                          <p:val>
                                            <p:strVal val="ppt_x"/>
                                          </p:val>
                                        </p:tav>
                                      </p:tavLst>
                                    </p:anim>
                                    <p:anim calcmode="lin" valueType="num">
                                      <p:cBhvr>
                                        <p:cTn id="8" dur="300"/>
                                        <p:tgtEl>
                                          <p:spTgt spid="89"/>
                                        </p:tgtEl>
                                        <p:attrNameLst>
                                          <p:attrName>ppt_y</p:attrName>
                                        </p:attrNameLst>
                                      </p:cBhvr>
                                      <p:tavLst>
                                        <p:tav tm="0">
                                          <p:val>
                                            <p:strVal val="ppt_y"/>
                                          </p:val>
                                        </p:tav>
                                        <p:tav tm="100000">
                                          <p:val>
                                            <p:strVal val="ppt_y+.1"/>
                                          </p:val>
                                        </p:tav>
                                      </p:tavLst>
                                    </p:anim>
                                    <p:set>
                                      <p:cBhvr>
                                        <p:cTn id="9" dur="1" fill="hold">
                                          <p:stCondLst>
                                            <p:cond delay="299"/>
                                          </p:stCondLst>
                                        </p:cTn>
                                        <p:tgtEl>
                                          <p:spTgt spid="89"/>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47"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anim calcmode="lin" valueType="num">
                                      <p:cBhvr>
                                        <p:cTn id="23" dur="300" fill="hold"/>
                                        <p:tgtEl>
                                          <p:spTgt spid="6"/>
                                        </p:tgtEl>
                                        <p:attrNameLst>
                                          <p:attrName>ppt_x</p:attrName>
                                        </p:attrNameLst>
                                      </p:cBhvr>
                                      <p:tavLst>
                                        <p:tav tm="0">
                                          <p:val>
                                            <p:strVal val="#ppt_x"/>
                                          </p:val>
                                        </p:tav>
                                        <p:tav tm="100000">
                                          <p:val>
                                            <p:strVal val="#ppt_x"/>
                                          </p:val>
                                        </p:tav>
                                      </p:tavLst>
                                    </p:anim>
                                    <p:anim calcmode="lin" valueType="num">
                                      <p:cBhvr>
                                        <p:cTn id="2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47" presetClass="entr" presetSubtype="0" fill="hold"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300"/>
                                        <p:tgtEl>
                                          <p:spTgt spid="7"/>
                                        </p:tgtEl>
                                      </p:cBhvr>
                                    </p:animEffect>
                                    <p:anim calcmode="lin" valueType="num">
                                      <p:cBhvr>
                                        <p:cTn id="33" dur="300" fill="hold"/>
                                        <p:tgtEl>
                                          <p:spTgt spid="7"/>
                                        </p:tgtEl>
                                        <p:attrNameLst>
                                          <p:attrName>ppt_x</p:attrName>
                                        </p:attrNameLst>
                                      </p:cBhvr>
                                      <p:tavLst>
                                        <p:tav tm="0">
                                          <p:val>
                                            <p:strVal val="#ppt_x"/>
                                          </p:val>
                                        </p:tav>
                                        <p:tav tm="100000">
                                          <p:val>
                                            <p:strVal val="#ppt_x"/>
                                          </p:val>
                                        </p:tav>
                                      </p:tavLst>
                                    </p:anim>
                                    <p:anim calcmode="lin" valueType="num">
                                      <p:cBhvr>
                                        <p:cTn id="34" dur="3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47" presetClass="entr" presetSubtype="0" fill="hold" nodeType="withEffect">
                                  <p:stCondLst>
                                    <p:cond delay="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300"/>
                                        <p:tgtEl>
                                          <p:spTgt spid="8"/>
                                        </p:tgtEl>
                                      </p:cBhvr>
                                    </p:animEffect>
                                    <p:anim calcmode="lin" valueType="num">
                                      <p:cBhvr>
                                        <p:cTn id="43" dur="300" fill="hold"/>
                                        <p:tgtEl>
                                          <p:spTgt spid="8"/>
                                        </p:tgtEl>
                                        <p:attrNameLst>
                                          <p:attrName>ppt_x</p:attrName>
                                        </p:attrNameLst>
                                      </p:cBhvr>
                                      <p:tavLst>
                                        <p:tav tm="0">
                                          <p:val>
                                            <p:strVal val="#ppt_x"/>
                                          </p:val>
                                        </p:tav>
                                        <p:tav tm="100000">
                                          <p:val>
                                            <p:strVal val="#ppt_x"/>
                                          </p:val>
                                        </p:tav>
                                      </p:tavLst>
                                    </p:anim>
                                    <p:anim calcmode="lin" valueType="num">
                                      <p:cBhvr>
                                        <p:cTn id="44" dur="3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47" presetClass="entr" presetSubtype="0" fill="hold" nodeType="with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
                                        <p:tgtEl>
                                          <p:spTgt spid="9"/>
                                        </p:tgtEl>
                                      </p:cBhvr>
                                    </p:animEffect>
                                    <p:anim calcmode="lin" valueType="num">
                                      <p:cBhvr>
                                        <p:cTn id="53" dur="300" fill="hold"/>
                                        <p:tgtEl>
                                          <p:spTgt spid="9"/>
                                        </p:tgtEl>
                                        <p:attrNameLst>
                                          <p:attrName>ppt_x</p:attrName>
                                        </p:attrNameLst>
                                      </p:cBhvr>
                                      <p:tavLst>
                                        <p:tav tm="0">
                                          <p:val>
                                            <p:strVal val="#ppt_x"/>
                                          </p:val>
                                        </p:tav>
                                        <p:tav tm="100000">
                                          <p:val>
                                            <p:strVal val="#ppt_x"/>
                                          </p:val>
                                        </p:tav>
                                      </p:tavLst>
                                    </p:anim>
                                    <p:anim calcmode="lin" valueType="num">
                                      <p:cBhvr>
                                        <p:cTn id="54" dur="3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47" presetClass="entr" presetSubtype="0" fill="hold" nodeType="withEffect">
                                  <p:stCondLst>
                                    <p:cond delay="25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300"/>
                                        <p:tgtEl>
                                          <p:spTgt spid="10"/>
                                        </p:tgtEl>
                                      </p:cBhvr>
                                    </p:animEffect>
                                    <p:anim calcmode="lin" valueType="num">
                                      <p:cBhvr>
                                        <p:cTn id="63" dur="300" fill="hold"/>
                                        <p:tgtEl>
                                          <p:spTgt spid="10"/>
                                        </p:tgtEl>
                                        <p:attrNameLst>
                                          <p:attrName>ppt_x</p:attrName>
                                        </p:attrNameLst>
                                      </p:cBhvr>
                                      <p:tavLst>
                                        <p:tav tm="0">
                                          <p:val>
                                            <p:strVal val="#ppt_x"/>
                                          </p:val>
                                        </p:tav>
                                        <p:tav tm="100000">
                                          <p:val>
                                            <p:strVal val="#ppt_x"/>
                                          </p:val>
                                        </p:tav>
                                      </p:tavLst>
                                    </p:anim>
                                    <p:anim calcmode="lin" valueType="num">
                                      <p:cBhvr>
                                        <p:cTn id="64"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857585" y="369933"/>
            <a:ext cx="3293313" cy="769441"/>
            <a:chOff x="857585" y="369933"/>
            <a:chExt cx="3293313" cy="769441"/>
          </a:xfrm>
        </p:grpSpPr>
        <p:sp>
          <p:nvSpPr>
            <p:cNvPr id="63"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68" name="Rectangle 67"/>
            <p:cNvSpPr/>
            <p:nvPr/>
          </p:nvSpPr>
          <p:spPr>
            <a:xfrm>
              <a:off x="1352882" y="369933"/>
              <a:ext cx="2798016" cy="769441"/>
            </a:xfrm>
            <a:prstGeom prst="rect">
              <a:avLst/>
            </a:prstGeom>
            <a:no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Language</a:t>
              </a:r>
            </a:p>
          </p:txBody>
        </p:sp>
      </p:grpSp>
      <p:grpSp>
        <p:nvGrpSpPr>
          <p:cNvPr id="6" name="Group 5"/>
          <p:cNvGrpSpPr/>
          <p:nvPr/>
        </p:nvGrpSpPr>
        <p:grpSpPr>
          <a:xfrm>
            <a:off x="370416" y="281995"/>
            <a:ext cx="4095221" cy="857929"/>
            <a:chOff x="370416" y="281995"/>
            <a:chExt cx="4095221" cy="857929"/>
          </a:xfrm>
        </p:grpSpPr>
        <p:grpSp>
          <p:nvGrpSpPr>
            <p:cNvPr id="5" name="Group 4"/>
            <p:cNvGrpSpPr/>
            <p:nvPr/>
          </p:nvGrpSpPr>
          <p:grpSpPr>
            <a:xfrm>
              <a:off x="370416" y="281995"/>
              <a:ext cx="4095221" cy="857929"/>
              <a:chOff x="370416" y="281305"/>
              <a:chExt cx="4095221" cy="857929"/>
            </a:xfrm>
          </p:grpSpPr>
          <p:sp>
            <p:nvSpPr>
              <p:cNvPr id="62" name="Rectangle 61"/>
              <p:cNvSpPr/>
              <p:nvPr/>
            </p:nvSpPr>
            <p:spPr>
              <a:xfrm>
                <a:off x="1356203" y="369793"/>
                <a:ext cx="3109434" cy="769441"/>
              </a:xfrm>
              <a:prstGeom prst="rect">
                <a:avLst/>
              </a:prstGeom>
              <a:solidFill>
                <a:schemeClr val="accent1"/>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19" name="Group 18"/>
          <p:cNvGrpSpPr/>
          <p:nvPr/>
        </p:nvGrpSpPr>
        <p:grpSpPr>
          <a:xfrm>
            <a:off x="6811543" y="2704730"/>
            <a:ext cx="1600200" cy="1600200"/>
            <a:chOff x="6746821" y="2704730"/>
            <a:chExt cx="1600200" cy="1600200"/>
          </a:xfrm>
        </p:grpSpPr>
        <p:sp>
          <p:nvSpPr>
            <p:cNvPr id="39" name="Rectangle 38"/>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5" name="Group 14"/>
          <p:cNvGrpSpPr/>
          <p:nvPr/>
        </p:nvGrpSpPr>
        <p:grpSpPr>
          <a:xfrm>
            <a:off x="4021752" y="2704730"/>
            <a:ext cx="1600200" cy="1600200"/>
            <a:chOff x="3957030" y="2704730"/>
            <a:chExt cx="1600200" cy="1600200"/>
          </a:xfrm>
        </p:grpSpPr>
        <p:sp>
          <p:nvSpPr>
            <p:cNvPr id="49" name="Rectangle 48"/>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90" name="Group 89"/>
          <p:cNvGrpSpPr/>
          <p:nvPr/>
        </p:nvGrpSpPr>
        <p:grpSpPr>
          <a:xfrm>
            <a:off x="569019" y="4327635"/>
            <a:ext cx="2926080" cy="1579450"/>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Explore relationships among academic papers, journals, and authors</a:t>
              </a:r>
            </a:p>
          </p:txBody>
        </p:sp>
      </p:grpSp>
      <p:grpSp>
        <p:nvGrpSpPr>
          <p:cNvPr id="93" name="Group 92"/>
          <p:cNvGrpSpPr/>
          <p:nvPr/>
        </p:nvGrpSpPr>
        <p:grpSpPr>
          <a:xfrm>
            <a:off x="8938391" y="4327635"/>
            <a:ext cx="2926080" cy="1814899"/>
            <a:chOff x="8873669" y="3519968"/>
            <a:chExt cx="2926080" cy="1814899"/>
          </a:xfrm>
        </p:grpSpPr>
        <p:sp>
          <p:nvSpPr>
            <p:cNvPr id="94" name="TextBox 93"/>
            <p:cNvSpPr txBox="1"/>
            <p:nvPr/>
          </p:nvSpPr>
          <p:spPr>
            <a:xfrm>
              <a:off x="8873669"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Recommendations API</a:t>
              </a:r>
            </a:p>
          </p:txBody>
        </p:sp>
        <p:sp>
          <p:nvSpPr>
            <p:cNvPr id="95" name="Rectangle 94"/>
            <p:cNvSpPr/>
            <p:nvPr/>
          </p:nvSpPr>
          <p:spPr>
            <a:xfrm>
              <a:off x="9006673" y="4300738"/>
              <a:ext cx="2660073"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Provide personalized product recommendations for your customers</a:t>
              </a:r>
            </a:p>
          </p:txBody>
        </p:sp>
      </p:grpSp>
      <p:grpSp>
        <p:nvGrpSpPr>
          <p:cNvPr id="96" name="Group 95"/>
          <p:cNvGrpSpPr/>
          <p:nvPr/>
        </p:nvGrpSpPr>
        <p:grpSpPr>
          <a:xfrm>
            <a:off x="3358810" y="4327635"/>
            <a:ext cx="2926080" cy="1579450"/>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Add interactive search over structured data to your project</a:t>
              </a:r>
            </a:p>
          </p:txBody>
        </p:sp>
      </p:grpSp>
      <p:grpSp>
        <p:nvGrpSpPr>
          <p:cNvPr id="99" name="Group 98"/>
          <p:cNvGrpSpPr/>
          <p:nvPr/>
        </p:nvGrpSpPr>
        <p:grpSpPr>
          <a:xfrm>
            <a:off x="6281605" y="4327635"/>
            <a:ext cx="2660073" cy="1579450"/>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Contextually extend knowledge of people, locations, and events</a:t>
              </a:r>
            </a:p>
          </p:txBody>
        </p:sp>
      </p:grpSp>
      <p:grpSp>
        <p:nvGrpSpPr>
          <p:cNvPr id="21" name="Group 20"/>
          <p:cNvGrpSpPr/>
          <p:nvPr/>
        </p:nvGrpSpPr>
        <p:grpSpPr>
          <a:xfrm>
            <a:off x="9601333" y="2704730"/>
            <a:ext cx="1600200" cy="1600200"/>
            <a:chOff x="9536611" y="2704730"/>
            <a:chExt cx="1600200" cy="1600200"/>
          </a:xfrm>
        </p:grpSpPr>
        <p:sp>
          <p:nvSpPr>
            <p:cNvPr id="32" name="Rectangle 3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6" name="Group 25"/>
          <p:cNvGrpSpPr/>
          <p:nvPr/>
        </p:nvGrpSpPr>
        <p:grpSpPr>
          <a:xfrm>
            <a:off x="1231961" y="2704730"/>
            <a:ext cx="1600200" cy="1600200"/>
            <a:chOff x="1167239" y="2704730"/>
            <a:chExt cx="1600200" cy="1600200"/>
          </a:xfrm>
        </p:grpSpPr>
        <p:sp>
          <p:nvSpPr>
            <p:cNvPr id="59" name="Rectangle 58"/>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spTree>
    <p:extLst>
      <p:ext uri="{BB962C8B-B14F-4D97-AF65-F5344CB8AC3E}">
        <p14:creationId xmlns:p14="http://schemas.microsoft.com/office/powerpoint/2010/main" val="375581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60"/>
                                        </p:tgtEl>
                                      </p:cBhvr>
                                    </p:animEffect>
                                    <p:anim calcmode="lin" valueType="num">
                                      <p:cBhvr>
                                        <p:cTn id="7" dur="300"/>
                                        <p:tgtEl>
                                          <p:spTgt spid="60"/>
                                        </p:tgtEl>
                                        <p:attrNameLst>
                                          <p:attrName>ppt_x</p:attrName>
                                        </p:attrNameLst>
                                      </p:cBhvr>
                                      <p:tavLst>
                                        <p:tav tm="0">
                                          <p:val>
                                            <p:strVal val="ppt_x"/>
                                          </p:val>
                                        </p:tav>
                                        <p:tav tm="100000">
                                          <p:val>
                                            <p:strVal val="ppt_x"/>
                                          </p:val>
                                        </p:tav>
                                      </p:tavLst>
                                    </p:anim>
                                    <p:anim calcmode="lin" valueType="num">
                                      <p:cBhvr>
                                        <p:cTn id="8" dur="300"/>
                                        <p:tgtEl>
                                          <p:spTgt spid="60"/>
                                        </p:tgtEl>
                                        <p:attrNameLst>
                                          <p:attrName>ppt_y</p:attrName>
                                        </p:attrNameLst>
                                      </p:cBhvr>
                                      <p:tavLst>
                                        <p:tav tm="0">
                                          <p:val>
                                            <p:strVal val="ppt_y"/>
                                          </p:val>
                                        </p:tav>
                                        <p:tav tm="100000">
                                          <p:val>
                                            <p:strVal val="ppt_y+.1"/>
                                          </p:val>
                                        </p:tav>
                                      </p:tavLst>
                                    </p:anim>
                                    <p:set>
                                      <p:cBhvr>
                                        <p:cTn id="9" dur="1" fill="hold">
                                          <p:stCondLst>
                                            <p:cond delay="299"/>
                                          </p:stCondLst>
                                        </p:cTn>
                                        <p:tgtEl>
                                          <p:spTgt spid="60"/>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anim calcmode="lin" valueType="num">
                                      <p:cBhvr>
                                        <p:cTn id="13" dur="300" fill="hold"/>
                                        <p:tgtEl>
                                          <p:spTgt spid="6"/>
                                        </p:tgtEl>
                                        <p:attrNameLst>
                                          <p:attrName>ppt_x</p:attrName>
                                        </p:attrNameLst>
                                      </p:cBhvr>
                                      <p:tavLst>
                                        <p:tav tm="0">
                                          <p:val>
                                            <p:strVal val="#ppt_x"/>
                                          </p:val>
                                        </p:tav>
                                        <p:tav tm="100000">
                                          <p:val>
                                            <p:strVal val="#ppt_x"/>
                                          </p:val>
                                        </p:tav>
                                      </p:tavLst>
                                    </p:anim>
                                    <p:anim calcmode="lin" valueType="num">
                                      <p:cBhvr>
                                        <p:cTn id="1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47" presetClass="entr" presetSubtype="0" fill="hold" nodeType="withEffect">
                                  <p:stCondLst>
                                    <p:cond delay="25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300"/>
                                        <p:tgtEl>
                                          <p:spTgt spid="90"/>
                                        </p:tgtEl>
                                      </p:cBhvr>
                                    </p:animEffect>
                                    <p:anim calcmode="lin" valueType="num">
                                      <p:cBhvr>
                                        <p:cTn id="23" dur="300" fill="hold"/>
                                        <p:tgtEl>
                                          <p:spTgt spid="90"/>
                                        </p:tgtEl>
                                        <p:attrNameLst>
                                          <p:attrName>ppt_x</p:attrName>
                                        </p:attrNameLst>
                                      </p:cBhvr>
                                      <p:tavLst>
                                        <p:tav tm="0">
                                          <p:val>
                                            <p:strVal val="#ppt_x"/>
                                          </p:val>
                                        </p:tav>
                                        <p:tav tm="100000">
                                          <p:val>
                                            <p:strVal val="#ppt_x"/>
                                          </p:val>
                                        </p:tav>
                                      </p:tavLst>
                                    </p:anim>
                                    <p:anim calcmode="lin" valueType="num">
                                      <p:cBhvr>
                                        <p:cTn id="24" dur="3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47" presetClass="entr" presetSubtype="0" fill="hold" nodeType="withEffect">
                                  <p:stCondLst>
                                    <p:cond delay="25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300"/>
                                        <p:tgtEl>
                                          <p:spTgt spid="96"/>
                                        </p:tgtEl>
                                      </p:cBhvr>
                                    </p:animEffect>
                                    <p:anim calcmode="lin" valueType="num">
                                      <p:cBhvr>
                                        <p:cTn id="33" dur="300" fill="hold"/>
                                        <p:tgtEl>
                                          <p:spTgt spid="96"/>
                                        </p:tgtEl>
                                        <p:attrNameLst>
                                          <p:attrName>ppt_x</p:attrName>
                                        </p:attrNameLst>
                                      </p:cBhvr>
                                      <p:tavLst>
                                        <p:tav tm="0">
                                          <p:val>
                                            <p:strVal val="#ppt_x"/>
                                          </p:val>
                                        </p:tav>
                                        <p:tav tm="100000">
                                          <p:val>
                                            <p:strVal val="#ppt_x"/>
                                          </p:val>
                                        </p:tav>
                                      </p:tavLst>
                                    </p:anim>
                                    <p:anim calcmode="lin" valueType="num">
                                      <p:cBhvr>
                                        <p:cTn id="34" dur="3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47" presetClass="entr" presetSubtype="0" fill="hold" nodeType="withEffect">
                                  <p:stCondLst>
                                    <p:cond delay="25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300"/>
                                        <p:tgtEl>
                                          <p:spTgt spid="99"/>
                                        </p:tgtEl>
                                      </p:cBhvr>
                                    </p:animEffect>
                                    <p:anim calcmode="lin" valueType="num">
                                      <p:cBhvr>
                                        <p:cTn id="43" dur="300" fill="hold"/>
                                        <p:tgtEl>
                                          <p:spTgt spid="99"/>
                                        </p:tgtEl>
                                        <p:attrNameLst>
                                          <p:attrName>ppt_x</p:attrName>
                                        </p:attrNameLst>
                                      </p:cBhvr>
                                      <p:tavLst>
                                        <p:tav tm="0">
                                          <p:val>
                                            <p:strVal val="#ppt_x"/>
                                          </p:val>
                                        </p:tav>
                                        <p:tav tm="100000">
                                          <p:val>
                                            <p:strVal val="#ppt_x"/>
                                          </p:val>
                                        </p:tav>
                                      </p:tavLst>
                                    </p:anim>
                                    <p:anim calcmode="lin" valueType="num">
                                      <p:cBhvr>
                                        <p:cTn id="44" dur="3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47" presetClass="entr" presetSubtype="0" fill="hold" nodeType="withEffect">
                                  <p:stCondLst>
                                    <p:cond delay="250"/>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300"/>
                                        <p:tgtEl>
                                          <p:spTgt spid="93"/>
                                        </p:tgtEl>
                                      </p:cBhvr>
                                    </p:animEffect>
                                    <p:anim calcmode="lin" valueType="num">
                                      <p:cBhvr>
                                        <p:cTn id="53" dur="300" fill="hold"/>
                                        <p:tgtEl>
                                          <p:spTgt spid="93"/>
                                        </p:tgtEl>
                                        <p:attrNameLst>
                                          <p:attrName>ppt_x</p:attrName>
                                        </p:attrNameLst>
                                      </p:cBhvr>
                                      <p:tavLst>
                                        <p:tav tm="0">
                                          <p:val>
                                            <p:strVal val="#ppt_x"/>
                                          </p:val>
                                        </p:tav>
                                        <p:tav tm="100000">
                                          <p:val>
                                            <p:strVal val="#ppt_x"/>
                                          </p:val>
                                        </p:tav>
                                      </p:tavLst>
                                    </p:anim>
                                    <p:anim calcmode="lin" valueType="num">
                                      <p:cBhvr>
                                        <p:cTn id="54" dur="3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Customize and use slides in this deck to talk with developers about Microsoft Cognitive Services. Watch the 15-minute training video as well.  </DocumentDescription>
    <hd9637eefc984b85b6097c6374e15725 xmlns="230e9df3-be65-4c73-a93b-d1236ebd677e">
      <Terms xmlns="http://schemas.microsoft.com/office/infopath/2007/PartnerControl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Rebecca Duffy (TNR)</DisplayName>
        <AccountId>26489</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ConfidentialityTaxHTField0 xmlns="230e9df3-be65-4c73-a93b-d1236ebd677e">
      <Terms xmlns="http://schemas.microsoft.com/office/infopath/2007/PartnerControls">
        <TermInfo xmlns="http://schemas.microsoft.com/office/infopath/2007/PartnerControls">
          <TermName xmlns="http://schemas.microsoft.com/office/infopath/2007/PartnerControls">FTE only</TermName>
          <TermId xmlns="http://schemas.microsoft.com/office/infopath/2007/PartnerControls">cd22a6bf-918a-4865-b82b-a8f91186fe8d</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Marketing and Operations</TermName>
          <TermId xmlns="http://schemas.microsoft.com/office/infopath/2007/PartnerControls">4e55053f-00bf-4a09-94d0-fbe9f56e7b2c</TermId>
        </TermInfo>
      </Terms>
    </eb54ac91059940029a3cc8a4ff5af673>
    <PublishingPageContent xmlns="http://schemas.microsoft.com/sharepoint/v3" xsi:nil="true"/>
    <ContentID xmlns="230e9df3-be65-4c73-a93b-d1236ebd677e" xsi:nil="true"/>
    <Coowner xmlns="230e9df3-be65-4c73-a93b-d1236ebd677e">
      <UserInfo>
        <DisplayName>i:0#.f|membership|v-russr@microsoft.com</DisplayName>
        <AccountId>56629</AccountId>
        <AccountType/>
      </UserInfo>
      <UserInfo>
        <DisplayName>i:0#.f|membership|v-stali@microsoft.com</DisplayName>
        <AccountId>61618</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Internal Decks</TermName>
          <TermId xmlns="http://schemas.microsoft.com/office/infopath/2007/PartnerControls">8c782940-dab0-4c76-9477-ab4666b9f8b7</TermId>
        </TermInfo>
        <TermInfo xmlns="http://schemas.microsoft.com/office/infopath/2007/PartnerControls">
          <TermName xmlns="http://schemas.microsoft.com/office/infopath/2007/PartnerControls">Cognitive Services</TermName>
          <TermId xmlns="http://schemas.microsoft.com/office/infopath/2007/PartnerControls">076fda63-7c9c-4c6e-87f7-2dcda63cdb3e</TermId>
        </TermInfo>
        <TermInfo xmlns="http://schemas.microsoft.com/office/infopath/2007/PartnerControls">
          <TermName xmlns="http://schemas.microsoft.com/office/infopath/2007/PartnerControls">Artificial Intelligence and Research Group</TermName>
          <TermId xmlns="http://schemas.microsoft.com/office/infopath/2007/PartnerControls">bc53c690-bfc4-4b06-b08b-99b2bf5a2a45</TermId>
        </TermInfo>
      </Term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2771</Value>
      <Value>439</Value>
      <Value>2769</Value>
      <Value>584</Value>
      <Value>2766</Value>
    </TaxCatchAll>
    <mb88723863e1404388ba3733387d48df xmlns="230e9df3-be65-4c73-a93b-d1236ebd677e">
      <Terms xmlns="http://schemas.microsoft.com/office/infopath/2007/PartnerControls"/>
    </mb88723863e1404388ba3733387d48df>
    <GenericText2 xmlns="230e9df3-be65-4c73-a93b-d1236ebd677e">G05KC-3-4488</GenericText2>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_dlc_DocId xmlns="230e9df3-be65-4c73-a93b-d1236ebd677e">G05KC-2054450764-4499</_dlc_DocId>
    <_dlc_DocIdUrl xmlns="230e9df3-be65-4c73-a93b-d1236ebd677e">
      <Url>https://microsoft.sharepoint.com/sites/Infopedia_G05KC/_layouts/15/DocIdRedir.aspx?ID=G05KC-2054450764-4499</Url>
      <Description>G05KC-2054450764-4499</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A38F4241506FFA41A588B603934807A7" ma:contentTypeVersion="59" ma:contentTypeDescription="A document content type used by Infopedia." ma:contentTypeScope="" ma:versionID="8539a209dbfca5e1222fd236dd6428b7">
  <xsd:schema xmlns:xsd="http://www.w3.org/2001/XMLSchema" xmlns:xs="http://www.w3.org/2001/XMLSchema" xmlns:p="http://schemas.microsoft.com/office/2006/metadata/properties" xmlns:ns1="http://schemas.microsoft.com/sharepoint/v3" xmlns:ns2="230e9df3-be65-4c73-a93b-d1236ebd677e" xmlns:ns3="230E9DF3-BE65-4C73-A93B-D1236EBD677E" xmlns:ns4="8b6ef221-a9e7-4fd3-81c1-44868d20ca84" targetNamespace="http://schemas.microsoft.com/office/2006/metadata/properties" ma:root="true" ma:fieldsID="fe038dbc3cd0120d4397b9cd87f0d986" ns1:_="" ns2:_="" ns3:_="" ns4:_="">
    <xsd:import namespace="http://schemas.microsoft.com/sharepoint/v3"/>
    <xsd:import namespace="230e9df3-be65-4c73-a93b-d1236ebd677e"/>
    <xsd:import namespace="230E9DF3-BE65-4C73-A93B-D1236EBD677E"/>
    <xsd:import namespace="8b6ef221-a9e7-4fd3-81c1-44868d20ca84"/>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GenericText2" minOccurs="0"/>
                <xsd:element ref="ns2:Coowner" minOccurs="0"/>
                <xsd:element ref="ns2:i0d941ee1e744ffea7aeee9924c91cbb" minOccurs="0"/>
                <xsd:element ref="ns2:i1b478372f814787abd313030b81fcb2"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l3c3ea61849e4288a8acc49bb5388e8c" minOccurs="0"/>
                <xsd:element ref="ns2:k20e0dfa74bf4e44818db03027b0ccd8" minOccurs="0"/>
                <xsd:element ref="ns1:_ip_UnifiedCompliancePolicyProperties" minOccurs="0"/>
                <xsd:element ref="ns1:_ip_UnifiedCompliancePolicyUIAction" minOccurs="0"/>
                <xsd:element ref="ns4:LastSharedByUser" minOccurs="0"/>
                <xsd:element ref="ns4: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7" nillable="true" ma:displayName="Unified Compliance Policy Properties" ma:hidden="true" ma:internalName="_ip_UnifiedCompliancePolicyProperties">
      <xsd:simpleType>
        <xsd:restriction base="dms:Note"/>
      </xsd:simpleType>
    </xsd:element>
    <xsd:element name="_ip_UnifiedCompliancePolicyUIAction" ma:index="6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 ID" ma:indexed="true" ma:internalName="ContentID" ma:readOnly="false">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readOnly="fals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630d5bdf-70ff-4327-abc6-8c3cb5794815}" ma:internalName="TaxCatchAll" ma:showField="CatchAllData" ma:web="a45a70f0-08f9-486d-8152-055a1b48ae48">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630d5bdf-70ff-4327-abc6-8c3cb5794815}" ma:internalName="TaxCatchAllLabel" ma:readOnly="true" ma:showField="CatchAllDataLabel" ma:web="a45a70f0-08f9-486d-8152-055a1b48ae48">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readOnly="false"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nillable="true"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readOnly="false"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readOnly="false"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GenericText2" ma:index="43" nillable="true" ma:displayName="GenericText2" ma:description="Generic field for future features in implementation" ma:indexed="true" ma:internalName="GenericText2">
      <xsd:simpleType>
        <xsd:restriction base="dms:Text">
          <xsd:maxLength value="255"/>
        </xsd:restriction>
      </xsd:simpleType>
    </xsd:element>
    <xsd:element name="Coowner" ma:index="44"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k21a64daf20d4502b2796a1c6b8ce6c8" ma:index="49"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3"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5"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7"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59"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6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k20e0dfa74bf4e44818db03027b0ccd8" ma:index="6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8b6ef221-a9e7-4fd3-81c1-44868d20ca84" elementFormDefault="qualified">
    <xsd:import namespace="http://schemas.microsoft.com/office/2006/documentManagement/types"/>
    <xsd:import namespace="http://schemas.microsoft.com/office/infopath/2007/PartnerControls"/>
    <xsd:element name="LastSharedByUser" ma:index="69" nillable="true" ma:displayName="Last Shared By User" ma:description="" ma:internalName="LastSharedByUser" ma:readOnly="true">
      <xsd:simpleType>
        <xsd:restriction base="dms:Note">
          <xsd:maxLength value="255"/>
        </xsd:restriction>
      </xsd:simpleType>
    </xsd:element>
    <xsd:element name="LastSharedByTime" ma:index="70"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sharepoint/v3"/>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purl.org/dc/terms/"/>
    <ds:schemaRef ds:uri="http://schemas.microsoft.com/office/2006/metadata/properties"/>
    <ds:schemaRef ds:uri="8b6ef221-a9e7-4fd3-81c1-44868d20ca84"/>
    <ds:schemaRef ds:uri="http://purl.org/dc/dcmitype/"/>
    <ds:schemaRef ds:uri="230E9DF3-BE65-4C73-A93B-D1236EBD677E"/>
    <ds:schemaRef ds:uri="230e9df3-be65-4c73-a93b-d1236ebd677e"/>
    <ds:schemaRef ds:uri="http://www.w3.org/XML/1998/namespace"/>
  </ds:schemaRefs>
</ds:datastoreItem>
</file>

<file path=customXml/itemProps2.xml><?xml version="1.0" encoding="utf-8"?>
<ds:datastoreItem xmlns:ds="http://schemas.openxmlformats.org/officeDocument/2006/customXml" ds:itemID="{BD374A10-C3C0-4CE0-90B3-9106D7A8C6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8b6ef221-a9e7-4fd3-81c1-44868d20ca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686F32-BB26-42FE-BCB5-466BF6AA9441}">
  <ds:schemaRefs>
    <ds:schemaRef ds:uri="http://schemas.microsoft.com/sharepoint/events"/>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TR22_BO_CT_Template</Template>
  <TotalTime>13073</TotalTime>
  <Words>3529</Words>
  <Application>Microsoft Office PowerPoint</Application>
  <PresentationFormat>Custom</PresentationFormat>
  <Paragraphs>305</Paragraphs>
  <Slides>16</Slides>
  <Notes>16</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Segoe UI</vt:lpstr>
      <vt:lpstr>Segoe UI Light</vt:lpstr>
      <vt:lpstr>Segoe UI Semibold</vt:lpstr>
      <vt:lpstr>Segoe UI Semilight</vt:lpstr>
      <vt:lpstr>MS Cognitive Services Walking Deck</vt:lpstr>
      <vt:lpstr>Microsoft  Cognitive Services</vt:lpstr>
      <vt:lpstr>Why Microsoft  Cognitive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 started for free at microsoft.com/Cognitive</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Cognitive Services Walking Deck 100-level</dc:title>
  <dc:subject>TechReady 22</dc:subject>
  <dc:creator>Rebecca Duffy (TNR)</dc:creator>
  <cp:keywords>Artificial Intelligence and Research Group; Cognitive Services; Internal Decks</cp:keywords>
  <dc:description>Template: Mitchell Derrey, Silver Fox Productions
Formatting: Zoey Vong; ZUM Communications
Event Date: February 1st - 5th, 2016
Event Location: WSCTC, Seattle, WA
Audience Type: Internal</dc:description>
  <cp:lastModifiedBy>Javier Gomez Lozano</cp:lastModifiedBy>
  <cp:revision>424</cp:revision>
  <dcterms:created xsi:type="dcterms:W3CDTF">2015-12-15T18:37:24Z</dcterms:created>
  <dcterms:modified xsi:type="dcterms:W3CDTF">2017-02-12T11:06:48Z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0x0101000E4CB7077FEE4FF7AE86D4A500EEC7800300F96E2758736AEF45AFCE0C190C2A9DEC00A38F4241506FFA41A588B603934807A7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2771;#Internal Decks|8c782940-dab0-4c76-9477-ab4666b9f8b7;#2769;#Cognitive Services|076fda63-7c9c-4c6e-87f7-2dcda63cdb3e;#2766;#Artificial Intelligence and Research Group|bc53c690-bfc4-4b06-b08b-99b2bf5a2a45</vt:lpwstr>
  </property>
  <property fmtid="{D5CDD505-2E9C-101B-9397-08002B2CF9AE}" pid="11" name="Audience1">
    <vt:lpwstr/>
  </property>
  <property fmtid="{D5CDD505-2E9C-101B-9397-08002B2CF9AE}" pid="12" name="Event Name">
    <vt:lpwstr>68;#TechReady|ebdf1b7d-d34f-4ccf-ac45-ca5a756d5c65</vt:lpwstr>
  </property>
  <property fmtid="{D5CDD505-2E9C-101B-9397-08002B2CF9AE}" pid="13" name="Audiences">
    <vt:lpwstr/>
  </property>
  <property fmtid="{D5CDD505-2E9C-101B-9397-08002B2CF9AE}" pid="14" name="Region">
    <vt:lpwstr/>
  </property>
  <property fmtid="{D5CDD505-2E9C-101B-9397-08002B2CF9AE}" pid="15" name="Confidentiality">
    <vt:lpwstr>439;#FTE only|cd22a6bf-918a-4865-b82b-a8f91186fe8d</vt:lpwstr>
  </property>
  <property fmtid="{D5CDD505-2E9C-101B-9397-08002B2CF9AE}" pid="16" name="Industries">
    <vt:lpwstr/>
  </property>
  <property fmtid="{D5CDD505-2E9C-101B-9397-08002B2CF9AE}" pid="17" name="Roles">
    <vt:lpwstr/>
  </property>
  <property fmtid="{D5CDD505-2E9C-101B-9397-08002B2CF9AE}" pid="18" name="Competitors">
    <vt:lpwstr/>
  </property>
  <property fmtid="{D5CDD505-2E9C-101B-9397-08002B2CF9AE}" pid="19" name="SMSGDomain">
    <vt:lpwstr>584;#Marketing and Operations|4e55053f-00bf-4a09-94d0-fbe9f56e7b2c</vt:lpwstr>
  </property>
  <property fmtid="{D5CDD505-2E9C-101B-9397-08002B2CF9AE}" pid="20" name="BusinessArchitecture">
    <vt:lpwstr/>
  </property>
  <property fmtid="{D5CDD505-2E9C-101B-9397-08002B2CF9AE}" pid="21" name="Products">
    <vt:lpwstr/>
  </property>
  <property fmtid="{D5CDD505-2E9C-101B-9397-08002B2CF9AE}" pid="22" name="ActivitiesAndPrograms">
    <vt:lpwstr/>
  </property>
  <property fmtid="{D5CDD505-2E9C-101B-9397-08002B2CF9AE}" pid="23" name="Segments">
    <vt:lpwstr/>
  </property>
  <property fmtid="{D5CDD505-2E9C-101B-9397-08002B2CF9AE}" pid="24" name="Partners">
    <vt:lpwstr/>
  </property>
  <property fmtid="{D5CDD505-2E9C-101B-9397-08002B2CF9AE}" pid="25" name="Topics">
    <vt:lpwstr/>
  </property>
  <property fmtid="{D5CDD505-2E9C-101B-9397-08002B2CF9AE}" pid="26" name="Groups">
    <vt:lpwstr/>
  </property>
  <property fmtid="{D5CDD505-2E9C-101B-9397-08002B2CF9AE}" pid="27" name="_dlc_DocIdItemGuid">
    <vt:lpwstr>06060a69-f357-444a-9087-8754d0e0798a</vt:lpwstr>
  </property>
  <property fmtid="{D5CDD505-2E9C-101B-9397-08002B2CF9AE}" pid="28" name="ItemType">
    <vt:lpwstr/>
  </property>
  <property fmtid="{D5CDD505-2E9C-101B-9397-08002B2CF9AE}" pid="29" name="ga0c0bf70a6644469c61b3efa7025301">
    <vt:lpwstr/>
  </property>
  <property fmtid="{D5CDD505-2E9C-101B-9397-08002B2CF9AE}" pid="30" name="ExperienceContentType">
    <vt:lpwstr/>
  </property>
  <property fmtid="{D5CDD505-2E9C-101B-9397-08002B2CF9AE}" pid="31" name="SMSGTags">
    <vt:lpwstr/>
  </property>
  <property fmtid="{D5CDD505-2E9C-101B-9397-08002B2CF9AE}" pid="32" name="EnterpriseDomainTags">
    <vt:lpwstr/>
  </property>
  <property fmtid="{D5CDD505-2E9C-101B-9397-08002B2CF9AE}" pid="33" name="Languages">
    <vt:lpwstr/>
  </property>
  <property fmtid="{D5CDD505-2E9C-101B-9397-08002B2CF9AE}" pid="34" name="TechnicalLevel">
    <vt:lpwstr/>
  </property>
  <property fmtid="{D5CDD505-2E9C-101B-9397-08002B2CF9AE}" pid="35" name="ldac8aee9d1f469e8cd8c3f8d6a615f2">
    <vt:lpwstr/>
  </property>
  <property fmtid="{D5CDD505-2E9C-101B-9397-08002B2CF9AE}" pid="36" name="_docset_NoMedatataSyncRequired">
    <vt:lpwstr>False</vt:lpwstr>
  </property>
</Properties>
</file>